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81" r:id="rId4"/>
  </p:sldMasterIdLst>
  <p:notesMasterIdLst>
    <p:notesMasterId r:id="rId31"/>
  </p:notesMasterIdLst>
  <p:handoutMasterIdLst>
    <p:handoutMasterId r:id="rId32"/>
  </p:handoutMasterIdLst>
  <p:sldIdLst>
    <p:sldId id="256" r:id="rId5"/>
    <p:sldId id="392" r:id="rId6"/>
    <p:sldId id="407" r:id="rId7"/>
    <p:sldId id="376" r:id="rId8"/>
    <p:sldId id="408" r:id="rId9"/>
    <p:sldId id="440" r:id="rId10"/>
    <p:sldId id="377" r:id="rId11"/>
    <p:sldId id="442" r:id="rId12"/>
    <p:sldId id="446" r:id="rId13"/>
    <p:sldId id="448" r:id="rId14"/>
    <p:sldId id="447" r:id="rId15"/>
    <p:sldId id="420" r:id="rId16"/>
    <p:sldId id="454" r:id="rId17"/>
    <p:sldId id="425" r:id="rId18"/>
    <p:sldId id="423" r:id="rId19"/>
    <p:sldId id="424" r:id="rId20"/>
    <p:sldId id="437" r:id="rId21"/>
    <p:sldId id="452" r:id="rId22"/>
    <p:sldId id="422" r:id="rId23"/>
    <p:sldId id="455" r:id="rId24"/>
    <p:sldId id="456" r:id="rId25"/>
    <p:sldId id="451" r:id="rId26"/>
    <p:sldId id="457" r:id="rId27"/>
    <p:sldId id="458" r:id="rId28"/>
    <p:sldId id="415" r:id="rId29"/>
    <p:sldId id="412" r:id="rId30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3"/>
      <p:bold r:id="rId34"/>
      <p:italic r:id="rId35"/>
      <p:boldItalic r:id="rId36"/>
    </p:embeddedFont>
    <p:embeddedFont>
      <p:font typeface="Tahoma" panose="020B0604030504040204" pitchFamily="34" charset="0"/>
      <p:regular r:id="rId37"/>
      <p:bold r:id="rId38"/>
    </p:embeddedFont>
    <p:embeddedFont>
      <p:font typeface="Webdings" panose="05030102010509060703" pitchFamily="18" charset="2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28A276-80B9-4E3C-A3C2-081603BFBCFE}">
          <p14:sldIdLst>
            <p14:sldId id="256"/>
            <p14:sldId id="392"/>
            <p14:sldId id="407"/>
            <p14:sldId id="376"/>
          </p14:sldIdLst>
        </p14:section>
        <p14:section name="Background" id="{69DEEA3F-DFB7-4381-BE96-6113F63F6BFD}">
          <p14:sldIdLst>
            <p14:sldId id="408"/>
            <p14:sldId id="440"/>
            <p14:sldId id="377"/>
            <p14:sldId id="442"/>
            <p14:sldId id="446"/>
            <p14:sldId id="448"/>
            <p14:sldId id="447"/>
          </p14:sldIdLst>
        </p14:section>
        <p14:section name="Data Processing" id="{E3D98E97-32C3-4B19-A91A-DC771724C585}">
          <p14:sldIdLst>
            <p14:sldId id="420"/>
            <p14:sldId id="454"/>
            <p14:sldId id="425"/>
            <p14:sldId id="423"/>
            <p14:sldId id="424"/>
          </p14:sldIdLst>
        </p14:section>
        <p14:section name="Performance Analysis" id="{8E8B5284-DFF1-4884-8E59-CC918DDDD4E1}">
          <p14:sldIdLst>
            <p14:sldId id="437"/>
            <p14:sldId id="452"/>
            <p14:sldId id="422"/>
            <p14:sldId id="455"/>
            <p14:sldId id="456"/>
            <p14:sldId id="451"/>
            <p14:sldId id="457"/>
            <p14:sldId id="458"/>
          </p14:sldIdLst>
        </p14:section>
        <p14:section name="Summary" id="{3A29BCF5-0ECB-4A38-9213-963A00227B09}">
          <p14:sldIdLst>
            <p14:sldId id="415"/>
            <p14:sldId id="4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41">
          <p15:clr>
            <a:srgbClr val="A4A3A4"/>
          </p15:clr>
        </p15:guide>
        <p15:guide id="2" orient="horz" pos="133">
          <p15:clr>
            <a:srgbClr val="A4A3A4"/>
          </p15:clr>
        </p15:guide>
        <p15:guide id="3" orient="horz" pos="756">
          <p15:clr>
            <a:srgbClr val="A4A3A4"/>
          </p15:clr>
        </p15:guide>
        <p15:guide id="4" orient="horz" pos="612">
          <p15:clr>
            <a:srgbClr val="A4A3A4"/>
          </p15:clr>
        </p15:guide>
        <p15:guide id="5" pos="144">
          <p15:clr>
            <a:srgbClr val="A4A3A4"/>
          </p15:clr>
        </p15:guide>
        <p15:guide id="6" pos="5616">
          <p15:clr>
            <a:srgbClr val="A4A3A4"/>
          </p15:clr>
        </p15:guide>
        <p15:guide id="7" pos="2880">
          <p15:clr>
            <a:srgbClr val="A4A3A4"/>
          </p15:clr>
        </p15:guide>
        <p15:guide id="8" pos="646">
          <p15:clr>
            <a:srgbClr val="A4A3A4"/>
          </p15:clr>
        </p15:guide>
        <p15:guide id="9" orient="horz" pos="147">
          <p15:clr>
            <a:srgbClr val="A4A3A4"/>
          </p15:clr>
        </p15:guide>
        <p15:guide id="10" orient="horz" pos="604">
          <p15:clr>
            <a:srgbClr val="A4A3A4"/>
          </p15:clr>
        </p15:guide>
        <p15:guide id="11" orient="horz" pos="289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B5DD"/>
    <a:srgbClr val="8D5225"/>
    <a:srgbClr val="FFC000"/>
    <a:srgbClr val="2A2A2A"/>
    <a:srgbClr val="FFFFFF"/>
    <a:srgbClr val="99CC00"/>
    <a:srgbClr val="DC5A33"/>
    <a:srgbClr val="4B4D4C"/>
    <a:srgbClr val="000000"/>
    <a:srgbClr val="859E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08" autoAdjust="0"/>
    <p:restoredTop sz="82452" autoAdjust="0"/>
  </p:normalViewPr>
  <p:slideViewPr>
    <p:cSldViewPr snapToGrid="0" showGuides="1">
      <p:cViewPr>
        <p:scale>
          <a:sx n="75" d="100"/>
          <a:sy n="75" d="100"/>
        </p:scale>
        <p:origin x="998" y="154"/>
      </p:cViewPr>
      <p:guideLst>
        <p:guide orient="horz" pos="2741"/>
        <p:guide orient="horz" pos="133"/>
        <p:guide orient="horz" pos="756"/>
        <p:guide orient="horz" pos="612"/>
        <p:guide pos="144"/>
        <p:guide pos="5616"/>
        <p:guide pos="2880"/>
        <p:guide pos="646"/>
        <p:guide orient="horz" pos="147"/>
        <p:guide orient="horz" pos="604"/>
        <p:guide orient="horz" pos="2890"/>
      </p:guideLst>
    </p:cSldViewPr>
  </p:slideViewPr>
  <p:outlineViewPr>
    <p:cViewPr>
      <p:scale>
        <a:sx n="33" d="100"/>
        <a:sy n="33" d="100"/>
      </p:scale>
      <p:origin x="0" y="778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287"/>
    </p:cViewPr>
  </p:sorterViewPr>
  <p:notesViewPr>
    <p:cSldViewPr snapToGrid="0" showGuides="1">
      <p:cViewPr varScale="1">
        <p:scale>
          <a:sx n="120" d="100"/>
          <a:sy n="120" d="100"/>
        </p:scale>
        <p:origin x="-5004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8264138527051027E-7"/>
          <c:w val="0.98786292209692672"/>
          <c:h val="0.9999993173586146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270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1-B038-43F0-8220-2B97A4C9EE8A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3-B038-43F0-8220-2B97A4C9EE8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5-B038-43F0-8220-2B97A4C9EE8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7-B038-43F0-8220-2B97A4C9EE8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9-B038-43F0-8220-2B97A4C9EE8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B-B038-43F0-8220-2B97A4C9EE8A}"/>
              </c:ext>
            </c:extLst>
          </c:dPt>
          <c:cat>
            <c:strRef>
              <c:f>Sheet1!$A$2:$A$3</c:f>
              <c:strCache>
                <c:ptCount val="2"/>
                <c:pt idx="0">
                  <c:v>Series 1</c:v>
                </c:pt>
                <c:pt idx="1">
                  <c:v>Series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038-43F0-8220-2B97A4C9EE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>
          <a:latin typeface="+mn-lt"/>
        </a:defRPr>
      </a:pPr>
      <a:endParaRPr lang="he-IL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8264138527051027E-7"/>
          <c:w val="0.98786292209692672"/>
          <c:h val="0.9999993173586146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2700"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1-D11C-4A41-840A-DDE67A1FECF1}"/>
              </c:ext>
            </c:extLst>
          </c:dPt>
          <c:dPt>
            <c:idx val="1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3-D11C-4A41-840A-DDE67A1FECF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5-D11C-4A41-840A-DDE67A1FECF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7-D11C-4A41-840A-DDE67A1FECF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9-D11C-4A41-840A-DDE67A1FECF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B-D11C-4A41-840A-DDE67A1FECF1}"/>
              </c:ext>
            </c:extLst>
          </c:dPt>
          <c:cat>
            <c:strRef>
              <c:f>Sheet1!$A$2:$A$3</c:f>
              <c:strCache>
                <c:ptCount val="2"/>
                <c:pt idx="0">
                  <c:v>Series 1</c:v>
                </c:pt>
                <c:pt idx="1">
                  <c:v>Series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2.9</c:v>
                </c:pt>
                <c:pt idx="1">
                  <c:v>97.1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11C-4A41-840A-DDE67A1FEC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>
          <a:latin typeface="+mn-lt"/>
        </a:defRPr>
      </a:pPr>
      <a:endParaRPr lang="he-IL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8264138527051027E-7"/>
          <c:w val="0.98786292209692672"/>
          <c:h val="0.9999993173586146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2700"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1-8E4E-4AF7-926C-48E964C47F20}"/>
              </c:ext>
            </c:extLst>
          </c:dPt>
          <c:dPt>
            <c:idx val="1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3-8E4E-4AF7-926C-48E964C47F2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5-8E4E-4AF7-926C-48E964C47F2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7-8E4E-4AF7-926C-48E964C47F2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9-8E4E-4AF7-926C-48E964C47F2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B-8E4E-4AF7-926C-48E964C47F20}"/>
              </c:ext>
            </c:extLst>
          </c:dPt>
          <c:cat>
            <c:strRef>
              <c:f>Sheet1!$A$2:$A$3</c:f>
              <c:strCache>
                <c:ptCount val="2"/>
                <c:pt idx="0">
                  <c:v>Series 1</c:v>
                </c:pt>
                <c:pt idx="1">
                  <c:v>Series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86.644282783062863</c:v>
                </c:pt>
                <c:pt idx="1">
                  <c:v>13.355717216937139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E4E-4AF7-926C-48E964C47F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>
          <a:latin typeface="+mn-lt"/>
        </a:defRPr>
      </a:pPr>
      <a:endParaRPr lang="he-I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8264138527051027E-7"/>
          <c:w val="0.98786292209692672"/>
          <c:h val="0.9999993173586146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2700"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1-A20B-4469-A03B-3A92F01CE59F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3-A20B-4469-A03B-3A92F01CE5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5-A20B-4469-A03B-3A92F01CE59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7-A20B-4469-A03B-3A92F01CE59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9-A20B-4469-A03B-3A92F01CE59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B-A20B-4469-A03B-3A92F01CE59F}"/>
              </c:ext>
            </c:extLst>
          </c:dPt>
          <c:cat>
            <c:strRef>
              <c:f>Sheet1!$A$2:$A$3</c:f>
              <c:strCache>
                <c:ptCount val="2"/>
                <c:pt idx="0">
                  <c:v>Series 1</c:v>
                </c:pt>
                <c:pt idx="1">
                  <c:v>Series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32.153925619834709</c:v>
                </c:pt>
                <c:pt idx="1">
                  <c:v>67.846074380165291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20B-4469-A03B-3A92F01CE5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>
          <a:latin typeface="+mn-lt"/>
        </a:defRPr>
      </a:pPr>
      <a:endParaRPr lang="he-I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8264138527051027E-7"/>
          <c:w val="0.98786292209692672"/>
          <c:h val="0.9999993173586146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2700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1-B038-43F0-8220-2B97A4C9EE8A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3-B038-43F0-8220-2B97A4C9EE8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5-B038-43F0-8220-2B97A4C9EE8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7-B038-43F0-8220-2B97A4C9EE8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9-B038-43F0-8220-2B97A4C9EE8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B-B038-43F0-8220-2B97A4C9EE8A}"/>
              </c:ext>
            </c:extLst>
          </c:dPt>
          <c:cat>
            <c:strRef>
              <c:f>Sheet1!$A$2:$A$3</c:f>
              <c:strCache>
                <c:ptCount val="2"/>
                <c:pt idx="0">
                  <c:v>Series 1</c:v>
                </c:pt>
                <c:pt idx="1">
                  <c:v>Series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56.426615986787034</c:v>
                </c:pt>
                <c:pt idx="1">
                  <c:v>43.573384013212966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038-43F0-8220-2B97A4C9EE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>
          <a:latin typeface="+mn-lt"/>
        </a:defRPr>
      </a:pPr>
      <a:endParaRPr lang="he-IL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8264138527051027E-7"/>
          <c:w val="0.98786292209692672"/>
          <c:h val="0.9999993173586146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2700"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1-D11C-4A41-840A-DDE67A1FECF1}"/>
              </c:ext>
            </c:extLst>
          </c:dPt>
          <c:dPt>
            <c:idx val="1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3-D11C-4A41-840A-DDE67A1FECF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5-D11C-4A41-840A-DDE67A1FECF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7-D11C-4A41-840A-DDE67A1FECF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9-D11C-4A41-840A-DDE67A1FECF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B-D11C-4A41-840A-DDE67A1FECF1}"/>
              </c:ext>
            </c:extLst>
          </c:dPt>
          <c:cat>
            <c:strRef>
              <c:f>Sheet1!$A$2:$A$3</c:f>
              <c:strCache>
                <c:ptCount val="2"/>
                <c:pt idx="0">
                  <c:v>Series 1</c:v>
                </c:pt>
                <c:pt idx="1">
                  <c:v>Series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60.708688838586099</c:v>
                </c:pt>
                <c:pt idx="1">
                  <c:v>39.291311161413894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11C-4A41-840A-DDE67A1FEC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>
          <a:latin typeface="+mn-lt"/>
        </a:defRPr>
      </a:pPr>
      <a:endParaRPr lang="he-IL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8264138527051027E-7"/>
          <c:w val="0.98786292209692672"/>
          <c:h val="0.9999993173586146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2700"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1-8E4E-4AF7-926C-48E964C47F20}"/>
              </c:ext>
            </c:extLst>
          </c:dPt>
          <c:dPt>
            <c:idx val="1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3-8E4E-4AF7-926C-48E964C47F2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5-8E4E-4AF7-926C-48E964C47F2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7-8E4E-4AF7-926C-48E964C47F2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9-8E4E-4AF7-926C-48E964C47F2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B-8E4E-4AF7-926C-48E964C47F20}"/>
              </c:ext>
            </c:extLst>
          </c:dPt>
          <c:cat>
            <c:strRef>
              <c:f>Sheet1!$A$2:$A$3</c:f>
              <c:strCache>
                <c:ptCount val="2"/>
                <c:pt idx="0">
                  <c:v>Series 1</c:v>
                </c:pt>
                <c:pt idx="1">
                  <c:v>Series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35.139959296700361</c:v>
                </c:pt>
                <c:pt idx="1">
                  <c:v>64.860040703299632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E4E-4AF7-926C-48E964C47F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>
          <a:latin typeface="+mn-lt"/>
        </a:defRPr>
      </a:pPr>
      <a:endParaRPr lang="he-IL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8264138527051027E-7"/>
          <c:w val="0.98786292209692672"/>
          <c:h val="0.9999993173586146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2700"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1-A20B-4469-A03B-3A92F01CE59F}"/>
              </c:ext>
            </c:extLst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3-A20B-4469-A03B-3A92F01CE5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5-A20B-4469-A03B-3A92F01CE59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7-A20B-4469-A03B-3A92F01CE59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9-A20B-4469-A03B-3A92F01CE59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2700">
                <a:noFill/>
              </a:ln>
            </c:spPr>
            <c:extLst>
              <c:ext xmlns:c16="http://schemas.microsoft.com/office/drawing/2014/chart" uri="{C3380CC4-5D6E-409C-BE32-E72D297353CC}">
                <c16:uniqueId val="{0000000B-A20B-4469-A03B-3A92F01CE59F}"/>
              </c:ext>
            </c:extLst>
          </c:dPt>
          <c:cat>
            <c:strRef>
              <c:f>Sheet1!$A$2:$A$3</c:f>
              <c:strCache>
                <c:ptCount val="2"/>
                <c:pt idx="0">
                  <c:v>Series 1</c:v>
                </c:pt>
                <c:pt idx="1">
                  <c:v>Series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41.419168405843635</c:v>
                </c:pt>
                <c:pt idx="1">
                  <c:v>58.580831594156365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20B-4469-A03B-3A92F01CE5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>
          <a:latin typeface="+mn-lt"/>
        </a:defRPr>
      </a:pPr>
      <a:endParaRPr lang="he-IL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D0313-F1C1-4BE6-A903-24D8C0A8706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69A0D-136B-4D35-8372-B141A6D4B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00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2216B-A306-4191-9607-65EF0B473D4A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2FE03-0128-49A4-9C8E-FA8E5C6BC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5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** REDUCE TO 2 PHOTOS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** MAKE ANIMATION QUEUED TIMED / GIF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** CHANGE TO TABLET TEMPLATE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primary focus of accelerating signature scanning is enhancing threat detection capabilities and reducing response times.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During heavy traffic it may reduce slowdowns or the bottlenecks in traffic processing (normal heavy traffic = most packets are *not* malicious = a need of fast classifier of threats vs normal traffic)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Under cyber attacks 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82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**TODO: find another way to present it , maybe a HEATMAP**</a:t>
            </a:r>
          </a:p>
          <a:p>
            <a:r>
              <a:rPr lang="en-US" b="1" dirty="0"/>
              <a:t>L=8 G=1: 24940 Unique Substrings, 19259 Duplicates Removed</a:t>
            </a:r>
          </a:p>
          <a:p>
            <a:r>
              <a:rPr lang="en-US" dirty="0"/>
              <a:t>L=8 G=2: 13946 Unique Substrings, 9026 Duplicates Removed</a:t>
            </a:r>
          </a:p>
          <a:p>
            <a:r>
              <a:rPr lang="en-US" b="1" dirty="0"/>
              <a:t>L=4 G=1: 21065 Unique Substrings, 38881 Duplicates Removed</a:t>
            </a:r>
          </a:p>
          <a:p>
            <a:r>
              <a:rPr lang="en-US" dirty="0"/>
              <a:t>L=4 G=2: 12900 Unique Substrings, 18245 Duplicates Removed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50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averaged over 100 tests for each table size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10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C5803-8C9C-CD40-CA63-CD2230C58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531C63-9E5A-ED51-1CA7-2F0B2495E1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B54BE-FDA4-7958-EE2C-4BB74D01D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averaged over 100 tests for each table size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175E5-AF74-6C39-0450-999C3F9FE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43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0712E-578A-2351-E905-94FD8088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979F7D-94E4-9D0A-E13E-D053AE99D7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0D709C-D782-8C57-E18F-0AA3EC8E9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averaged over 100 tests for each table size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10835-83EA-0585-ADDD-0C2C67BA1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70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averaged over 100 tests for each table size</a:t>
            </a:r>
            <a:endParaRPr lang="he-IL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32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37B6A-A7CA-06C6-9ADC-98CA02CDB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24477-F93B-1818-70A0-41179EB9D5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F1F08D-D3FA-EBCA-2164-0BE4E6429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averaged over 100 tests for each table size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5FF26-59D1-E246-6076-A6BD7D04AB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4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4DC2A-A307-F84B-BB17-C203E92A4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181E1A-D38E-9A73-DAD9-25D73E7B4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B40172-F185-1B2F-A8FA-F4B5BBB43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averaged over 100 tests for each table size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6A9C6-A704-CDEE-217A-39AAA1359F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46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58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TODO: change direction of slide **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22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20A6-45DB-B762-41A0-723DC7487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AC650-5D4F-AD67-2772-221893550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05C04-BD41-2C0B-4F6B-49BC981B5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https://www.snort.org/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1177A-058E-BBDA-C04B-B2AC0544E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12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497B0-02A0-D561-98BA-55D8B174C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AE809-95B0-1AAE-E662-4ACBFE6D4B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1F94C6-906C-23DC-2636-7B2951E52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 Rule Header (metadata)</a:t>
            </a:r>
          </a:p>
          <a:p>
            <a:pPr marL="685800" lvl="1" indent="-228600">
              <a:buAutoNum type="arabicParenR"/>
            </a:pPr>
            <a:r>
              <a:rPr lang="en-US" dirty="0"/>
              <a:t>Action</a:t>
            </a:r>
          </a:p>
          <a:p>
            <a:pPr marL="685800" lvl="1" indent="-228600">
              <a:buAutoNum type="arabicParenR"/>
            </a:pPr>
            <a:r>
              <a:rPr lang="en-US" dirty="0"/>
              <a:t>Protocol</a:t>
            </a:r>
          </a:p>
          <a:p>
            <a:pPr marL="685800" lvl="1" indent="-228600">
              <a:buAutoNum type="arabicParenR"/>
            </a:pPr>
            <a:r>
              <a:rPr lang="en-US" dirty="0"/>
              <a:t>Source (IP, PORT)</a:t>
            </a:r>
          </a:p>
          <a:p>
            <a:pPr marL="685800" lvl="1" indent="-228600">
              <a:buAutoNum type="arabicParenR"/>
            </a:pPr>
            <a:r>
              <a:rPr lang="en-US" dirty="0"/>
              <a:t>Direction operator – Identifies the orientation of traffic (&lt;&gt;, -&gt;, &lt;-)</a:t>
            </a:r>
          </a:p>
          <a:p>
            <a:pPr marL="685800" lvl="1" indent="-228600">
              <a:buAutoNum type="arabicParenR"/>
            </a:pPr>
            <a:r>
              <a:rPr lang="en-US" dirty="0"/>
              <a:t>Destination (IP, PORT)</a:t>
            </a:r>
          </a:p>
          <a:p>
            <a:pPr marL="0" indent="0">
              <a:buNone/>
            </a:pPr>
            <a:r>
              <a:rPr lang="en-US" dirty="0"/>
              <a:t>* Rule Options</a:t>
            </a:r>
          </a:p>
          <a:p>
            <a:pPr marL="685800" lvl="1" indent="-228600">
              <a:buAutoNum type="arabicParenR" startAt="6"/>
            </a:pPr>
            <a:r>
              <a:rPr lang="en-US" dirty="0"/>
              <a:t>Message Displayed / Logged</a:t>
            </a:r>
          </a:p>
          <a:p>
            <a:pPr marL="685800" lvl="1" indent="-228600">
              <a:buAutoNum type="arabicParenR" startAt="6"/>
            </a:pPr>
            <a:r>
              <a:rPr lang="en-US" dirty="0"/>
              <a:t>Reference for rule’s origin and information</a:t>
            </a:r>
          </a:p>
          <a:p>
            <a:pPr marL="685800" lvl="1" indent="-228600">
              <a:buAutoNum type="arabicParenR" startAt="6"/>
            </a:pPr>
            <a:r>
              <a:rPr lang="en-US" dirty="0"/>
              <a:t>SID (Snort rule ID)</a:t>
            </a:r>
          </a:p>
          <a:p>
            <a:pPr marL="685800" lvl="1" indent="-228600">
              <a:buAutoNum type="arabicParenR" startAt="6"/>
            </a:pPr>
            <a:r>
              <a:rPr lang="en-US" dirty="0"/>
              <a:t>Number of revisions and changes to this rule</a:t>
            </a:r>
          </a:p>
          <a:p>
            <a:pPr marL="685800" lvl="1" indent="-228600">
              <a:buAutoNum type="arabicParenR" startAt="6"/>
            </a:pPr>
            <a:r>
              <a:rPr lang="en-US" dirty="0"/>
              <a:t>And more…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D870E-4E04-F1DB-6967-19C316D07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60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5DB2-AD61-230F-B3D3-FFAF50AB0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5421C-71A0-DD8B-3229-9D7E82D3F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20D304-361C-CF53-2A74-D50A197EE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** STRESS: the speedup potential of a single component of snort’s parsing affects the entire system.</a:t>
            </a:r>
          </a:p>
          <a:p>
            <a:pPr marL="0" indent="0">
              <a:buNone/>
            </a:pPr>
            <a:r>
              <a:rPr lang="en-US" dirty="0"/>
              <a:t>* Rule Header (metadata)</a:t>
            </a:r>
          </a:p>
          <a:p>
            <a:pPr marL="685800" lvl="1" indent="-228600">
              <a:buAutoNum type="arabicParenR"/>
            </a:pPr>
            <a:r>
              <a:rPr lang="en-US" dirty="0"/>
              <a:t>Action</a:t>
            </a:r>
          </a:p>
          <a:p>
            <a:pPr marL="685800" lvl="1" indent="-228600">
              <a:buAutoNum type="arabicParenR"/>
            </a:pPr>
            <a:r>
              <a:rPr lang="en-US" dirty="0"/>
              <a:t>Protocol</a:t>
            </a:r>
          </a:p>
          <a:p>
            <a:pPr marL="685800" lvl="1" indent="-228600">
              <a:buAutoNum type="arabicParenR"/>
            </a:pPr>
            <a:r>
              <a:rPr lang="en-US" dirty="0"/>
              <a:t>Source (IP, PORT)</a:t>
            </a:r>
          </a:p>
          <a:p>
            <a:pPr marL="685800" lvl="1" indent="-228600">
              <a:buAutoNum type="arabicParenR"/>
            </a:pPr>
            <a:r>
              <a:rPr lang="en-US" dirty="0"/>
              <a:t>Direction operator – Identifies the orientation of traffic (&lt;&gt;, -&gt;, &lt;-)</a:t>
            </a:r>
          </a:p>
          <a:p>
            <a:pPr marL="685800" lvl="1" indent="-228600">
              <a:buAutoNum type="arabicParenR"/>
            </a:pPr>
            <a:r>
              <a:rPr lang="en-US" dirty="0"/>
              <a:t>Destination (IP, PORT)</a:t>
            </a:r>
          </a:p>
          <a:p>
            <a:pPr marL="0" indent="0">
              <a:buNone/>
            </a:pPr>
            <a:r>
              <a:rPr lang="en-US" dirty="0"/>
              <a:t>* Rule Options</a:t>
            </a:r>
          </a:p>
          <a:p>
            <a:pPr marL="685800" lvl="1" indent="-228600">
              <a:buAutoNum type="arabicParenR" startAt="6"/>
            </a:pPr>
            <a:r>
              <a:rPr lang="en-US" dirty="0"/>
              <a:t>Message Displayed / Logged</a:t>
            </a:r>
          </a:p>
          <a:p>
            <a:pPr marL="685800" lvl="1" indent="-228600">
              <a:buAutoNum type="arabicParenR" startAt="6"/>
            </a:pPr>
            <a:r>
              <a:rPr lang="en-US" dirty="0"/>
              <a:t>Reference for rule’s origin and information</a:t>
            </a:r>
          </a:p>
          <a:p>
            <a:pPr marL="685800" lvl="1" indent="-228600">
              <a:buAutoNum type="arabicParenR" startAt="6"/>
            </a:pPr>
            <a:r>
              <a:rPr lang="en-US" dirty="0"/>
              <a:t>SID (Snort rule ID)</a:t>
            </a:r>
          </a:p>
          <a:p>
            <a:pPr marL="685800" lvl="1" indent="-228600">
              <a:buAutoNum type="arabicParenR" startAt="6"/>
            </a:pPr>
            <a:r>
              <a:rPr lang="en-US" dirty="0"/>
              <a:t>Number of revisions and changes to this rule</a:t>
            </a:r>
          </a:p>
          <a:p>
            <a:pPr marL="685800" lvl="1" indent="-228600">
              <a:buAutoNum type="arabicParenR" startAt="6"/>
            </a:pPr>
            <a:r>
              <a:rPr lang="en-US" dirty="0"/>
              <a:t>And more…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0322A-DC74-9704-21B5-3320F1C25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82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1BD0D-3A75-C71B-932A-AEE35DC14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5CB7EE-DABA-177F-97FC-9AAFF3DB6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AA0E43-E545-7B8B-BCB6-A757A182A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 Rule Header (metadata)</a:t>
            </a:r>
          </a:p>
          <a:p>
            <a:pPr marL="685800" lvl="1" indent="-228600">
              <a:buAutoNum type="arabicParenR"/>
            </a:pPr>
            <a:r>
              <a:rPr lang="en-US" dirty="0"/>
              <a:t>Action</a:t>
            </a:r>
          </a:p>
          <a:p>
            <a:pPr marL="685800" lvl="1" indent="-228600">
              <a:buAutoNum type="arabicParenR"/>
            </a:pPr>
            <a:r>
              <a:rPr lang="en-US" dirty="0"/>
              <a:t>Protocol</a:t>
            </a:r>
          </a:p>
          <a:p>
            <a:pPr marL="685800" lvl="1" indent="-228600">
              <a:buAutoNum type="arabicParenR"/>
            </a:pPr>
            <a:r>
              <a:rPr lang="en-US" dirty="0"/>
              <a:t>Source (IP, PORT)</a:t>
            </a:r>
          </a:p>
          <a:p>
            <a:pPr marL="685800" lvl="1" indent="-228600">
              <a:buAutoNum type="arabicParenR"/>
            </a:pPr>
            <a:r>
              <a:rPr lang="en-US" dirty="0"/>
              <a:t>Direction operator – Identifies the orientation of traffic (&lt;&gt;, -&gt;, &lt;-)</a:t>
            </a:r>
          </a:p>
          <a:p>
            <a:pPr marL="685800" lvl="1" indent="-228600">
              <a:buAutoNum type="arabicParenR"/>
            </a:pPr>
            <a:r>
              <a:rPr lang="en-US" dirty="0"/>
              <a:t>Destination (IP, PORT)</a:t>
            </a:r>
          </a:p>
          <a:p>
            <a:pPr marL="0" indent="0">
              <a:buNone/>
            </a:pPr>
            <a:r>
              <a:rPr lang="en-US" dirty="0"/>
              <a:t>* Rule Options</a:t>
            </a:r>
          </a:p>
          <a:p>
            <a:pPr marL="685800" lvl="1" indent="-228600">
              <a:buAutoNum type="arabicParenR" startAt="6"/>
            </a:pPr>
            <a:r>
              <a:rPr lang="en-US" dirty="0"/>
              <a:t>Message Displayed / Logged</a:t>
            </a:r>
          </a:p>
          <a:p>
            <a:pPr marL="685800" lvl="1" indent="-228600">
              <a:buAutoNum type="arabicParenR" startAt="6"/>
            </a:pPr>
            <a:r>
              <a:rPr lang="en-US" dirty="0"/>
              <a:t>Reference for rule’s origin and information</a:t>
            </a:r>
          </a:p>
          <a:p>
            <a:pPr marL="685800" lvl="1" indent="-228600">
              <a:buAutoNum type="arabicParenR" startAt="6"/>
            </a:pPr>
            <a:r>
              <a:rPr lang="en-US" dirty="0"/>
              <a:t>SID (?)</a:t>
            </a:r>
          </a:p>
          <a:p>
            <a:pPr marL="685800" lvl="1" indent="-228600">
              <a:buAutoNum type="arabicParenR" startAt="6"/>
            </a:pPr>
            <a:r>
              <a:rPr lang="en-US" dirty="0"/>
              <a:t>Number of revisions and changes to this rule</a:t>
            </a:r>
          </a:p>
          <a:p>
            <a:pPr marL="685800" lvl="1" indent="-228600">
              <a:buAutoNum type="arabicParenR" startAt="6"/>
            </a:pPr>
            <a:r>
              <a:rPr lang="en-US" dirty="0"/>
              <a:t>And more…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FCF10-ECD1-F606-3201-F3F6A946FD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55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1C552-17F4-56A9-019B-804D77C0C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D6BDD9-4DC1-A9AD-2D85-F7634460A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BB69F-7CF7-38E3-4D7C-68C6CE8E5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https://www.snort.org/downloads/#rule-downloads</a:t>
            </a:r>
          </a:p>
          <a:p>
            <a:endParaRPr lang="en-US" dirty="0"/>
          </a:p>
          <a:p>
            <a:r>
              <a:rPr lang="en-US" dirty="0"/>
              <a:t>Rule[2743]:  alert </a:t>
            </a:r>
            <a:r>
              <a:rPr lang="en-US" dirty="0" err="1"/>
              <a:t>tcp</a:t>
            </a:r>
            <a:r>
              <a:rPr lang="en-US" dirty="0"/>
              <a:t> $HOME_NET any -&gt; $EXTERNAL_NET $HTTP_PORTS ( </a:t>
            </a:r>
            <a:r>
              <a:rPr lang="en-US" dirty="0" err="1"/>
              <a:t>msg:"MALWARE-OTHER</a:t>
            </a:r>
            <a:r>
              <a:rPr lang="en-US" dirty="0"/>
              <a:t> </a:t>
            </a:r>
            <a:r>
              <a:rPr lang="en-US" dirty="0" err="1"/>
              <a:t>Win.Trojan.Kuluoz</a:t>
            </a:r>
            <a:r>
              <a:rPr lang="en-US" dirty="0"/>
              <a:t> outbound download request"; </a:t>
            </a:r>
            <a:r>
              <a:rPr lang="en-US" dirty="0" err="1"/>
              <a:t>flow:to_server,established</a:t>
            </a:r>
            <a:r>
              <a:rPr lang="en-US" dirty="0"/>
              <a:t>; </a:t>
            </a:r>
            <a:r>
              <a:rPr lang="en-US" dirty="0" err="1"/>
              <a:t>http_uri</a:t>
            </a:r>
            <a:r>
              <a:rPr lang="en-US" dirty="0"/>
              <a:t>; content:"?message=",</a:t>
            </a:r>
            <a:r>
              <a:rPr lang="en-US" dirty="0" err="1"/>
              <a:t>fast_pattern,nocase</a:t>
            </a:r>
            <a:r>
              <a:rPr lang="en-US" dirty="0"/>
              <a:t>; </a:t>
            </a:r>
            <a:r>
              <a:rPr lang="en-US" dirty="0" err="1"/>
              <a:t>pcre</a:t>
            </a:r>
            <a:r>
              <a:rPr lang="en-US" dirty="0"/>
              <a:t>:"/(</a:t>
            </a:r>
            <a:r>
              <a:rPr lang="en-US" dirty="0" err="1"/>
              <a:t>info|app</a:t>
            </a:r>
            <a:r>
              <a:rPr lang="en-US" dirty="0"/>
              <a:t>)\x2ephp\x3fmessage\x3d/"; </a:t>
            </a:r>
            <a:r>
              <a:rPr lang="en-US" dirty="0" err="1"/>
              <a:t>metadata:impact_flag</a:t>
            </a:r>
            <a:r>
              <a:rPr lang="en-US" dirty="0"/>
              <a:t> </a:t>
            </a:r>
            <a:r>
              <a:rPr lang="en-US" dirty="0" err="1"/>
              <a:t>red,policy</a:t>
            </a:r>
            <a:r>
              <a:rPr lang="en-US" dirty="0"/>
              <a:t> max-detect-</a:t>
            </a:r>
            <a:r>
              <a:rPr lang="en-US" dirty="0" err="1"/>
              <a:t>ips</a:t>
            </a:r>
            <a:r>
              <a:rPr lang="en-US" dirty="0"/>
              <a:t> </a:t>
            </a:r>
            <a:r>
              <a:rPr lang="en-US" dirty="0" err="1"/>
              <a:t>drop,policy</a:t>
            </a:r>
            <a:r>
              <a:rPr lang="en-US" dirty="0"/>
              <a:t> security-</a:t>
            </a:r>
            <a:r>
              <a:rPr lang="en-US" dirty="0" err="1"/>
              <a:t>ips</a:t>
            </a:r>
            <a:r>
              <a:rPr lang="en-US" dirty="0"/>
              <a:t> </a:t>
            </a:r>
            <a:r>
              <a:rPr lang="en-US" dirty="0" err="1"/>
              <a:t>drop,ruleset</a:t>
            </a:r>
            <a:r>
              <a:rPr lang="en-US" dirty="0"/>
              <a:t> community; </a:t>
            </a:r>
            <a:r>
              <a:rPr lang="en-US" dirty="0" err="1"/>
              <a:t>service:http</a:t>
            </a:r>
            <a:r>
              <a:rPr lang="en-US" dirty="0"/>
              <a:t>; </a:t>
            </a:r>
            <a:r>
              <a:rPr lang="en-US" dirty="0" err="1"/>
              <a:t>reference:url,malwaremustdie.blogspot.com</a:t>
            </a:r>
            <a:r>
              <a:rPr lang="en-US" dirty="0"/>
              <a:t>/2013/09/302-redirector-new-cushion-attempt-to.html; </a:t>
            </a:r>
            <a:r>
              <a:rPr lang="en-US" dirty="0" err="1"/>
              <a:t>classtype:trojan-activity</a:t>
            </a:r>
            <a:r>
              <a:rPr lang="en-US" dirty="0"/>
              <a:t>; sid:28006; rev:2; )</a:t>
            </a:r>
          </a:p>
          <a:p>
            <a:endParaRPr lang="en-US" dirty="0"/>
          </a:p>
          <a:p>
            <a:r>
              <a:rPr lang="en-US" dirty="0"/>
              <a:t>Signatures: [</a:t>
            </a:r>
            <a:r>
              <a:rPr lang="en-US" dirty="0" err="1"/>
              <a:t>pcre</a:t>
            </a:r>
            <a:r>
              <a:rPr lang="en-US" dirty="0"/>
              <a:t>:"/(</a:t>
            </a:r>
            <a:r>
              <a:rPr lang="en-US" dirty="0" err="1"/>
              <a:t>info|app</a:t>
            </a:r>
            <a:r>
              <a:rPr lang="en-US" dirty="0"/>
              <a:t>)\x2ephp\x3fmessage\x3d/“, content:"?message=“]</a:t>
            </a:r>
          </a:p>
          <a:p>
            <a:endParaRPr lang="en-US" dirty="0"/>
          </a:p>
          <a:p>
            <a:r>
              <a:rPr lang="en-US" dirty="0"/>
              <a:t>Exact Matches: [“?message=“, “info”, “app”]</a:t>
            </a:r>
          </a:p>
          <a:p>
            <a:endParaRPr lang="en-US" dirty="0"/>
          </a:p>
          <a:p>
            <a:r>
              <a:rPr lang="en-US" dirty="0"/>
              <a:t>Substrings:</a:t>
            </a:r>
          </a:p>
          <a:p>
            <a:r>
              <a:rPr lang="en-US" dirty="0"/>
              <a:t>	L=8, G=1: [“?message”, “message=“]</a:t>
            </a:r>
          </a:p>
          <a:p>
            <a:r>
              <a:rPr lang="en-US" dirty="0"/>
              <a:t>	L=4, G=1: [“info”, “?</a:t>
            </a:r>
            <a:r>
              <a:rPr lang="en-US" dirty="0" err="1"/>
              <a:t>mes</a:t>
            </a:r>
            <a:r>
              <a:rPr lang="en-US" dirty="0"/>
              <a:t>”, “mess”, “</a:t>
            </a:r>
            <a:r>
              <a:rPr lang="en-US" dirty="0" err="1"/>
              <a:t>essa</a:t>
            </a:r>
            <a:r>
              <a:rPr lang="en-US" dirty="0"/>
              <a:t>”, “</a:t>
            </a:r>
            <a:r>
              <a:rPr lang="en-US" dirty="0" err="1"/>
              <a:t>ssag</a:t>
            </a:r>
            <a:r>
              <a:rPr lang="en-US" dirty="0"/>
              <a:t>”, “sage”, “age=“]</a:t>
            </a:r>
          </a:p>
          <a:p>
            <a:r>
              <a:rPr lang="en-US" dirty="0"/>
              <a:t>	L=4, G=2: [“info”, “?</a:t>
            </a:r>
            <a:r>
              <a:rPr lang="en-US" dirty="0" err="1"/>
              <a:t>mes</a:t>
            </a:r>
            <a:r>
              <a:rPr lang="en-US" dirty="0"/>
              <a:t>”, “</a:t>
            </a:r>
            <a:r>
              <a:rPr lang="en-US" dirty="0" err="1"/>
              <a:t>essa</a:t>
            </a:r>
            <a:r>
              <a:rPr lang="en-US" dirty="0"/>
              <a:t>”, “sage”]</a:t>
            </a:r>
          </a:p>
          <a:p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"payload data" refers to the actual data being transmitted over a network, excluding any additional control information or headers.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“deterministic components” are the fixed sequences of characters that match exactly in the input data. These components do not contain any wildcards or variable elements that allow for multiple interpretations.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24921-F28B-CE30-DB0F-5838AADEA3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25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Accumulating the # and % of Exact Matches extracted with Length &gt; threshold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73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# and % of lost rules by selecting threshold and looking only at Exact Matches with Length &gt; threshold</a:t>
            </a:r>
            <a:endParaRPr lang="he-IL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95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g"/><Relationship Id="rId4" Type="http://schemas.openxmlformats.org/officeDocument/2006/relationships/image" Target="../media/image2.tmp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67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65000"/>
                </a:schemeClr>
              </a:gs>
              <a:gs pos="78000">
                <a:schemeClr val="tx2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2301" y="1084594"/>
            <a:ext cx="7939400" cy="1481679"/>
          </a:xfrm>
        </p:spPr>
        <p:txBody>
          <a:bodyPr anchor="b">
            <a:no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100" y="2794875"/>
            <a:ext cx="7927800" cy="762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507574" y="2685824"/>
            <a:ext cx="6128853" cy="0"/>
          </a:xfrm>
          <a:prstGeom prst="line">
            <a:avLst/>
          </a:prstGeom>
          <a:ln>
            <a:solidFill>
              <a:srgbClr val="FFFFFF">
                <a:alpha val="25098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 title="whiteback"/>
          <p:cNvSpPr/>
          <p:nvPr/>
        </p:nvSpPr>
        <p:spPr>
          <a:xfrm>
            <a:off x="3025031" y="3958758"/>
            <a:ext cx="3093936" cy="1184743"/>
          </a:xfrm>
          <a:custGeom>
            <a:avLst/>
            <a:gdLst/>
            <a:ahLst/>
            <a:cxnLst/>
            <a:rect l="l" t="t" r="r" b="b"/>
            <a:pathLst>
              <a:path w="3093936" h="1184743">
                <a:moveTo>
                  <a:pt x="1546968" y="0"/>
                </a:moveTo>
                <a:cubicBezTo>
                  <a:pt x="2287663" y="0"/>
                  <a:pt x="2911119" y="501957"/>
                  <a:pt x="3093936" y="1184743"/>
                </a:cubicBezTo>
                <a:lnTo>
                  <a:pt x="0" y="1184743"/>
                </a:lnTo>
                <a:cubicBezTo>
                  <a:pt x="182817" y="501957"/>
                  <a:pt x="806273" y="0"/>
                  <a:pt x="1546968" y="0"/>
                </a:cubicBezTo>
                <a:close/>
              </a:path>
            </a:pathLst>
          </a:custGeom>
          <a:solidFill>
            <a:srgbClr val="FFFFFF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 title="whiteback"/>
          <p:cNvSpPr/>
          <p:nvPr/>
        </p:nvSpPr>
        <p:spPr>
          <a:xfrm>
            <a:off x="3154937" y="4084694"/>
            <a:ext cx="2834128" cy="1058806"/>
          </a:xfrm>
          <a:custGeom>
            <a:avLst/>
            <a:gdLst/>
            <a:ahLst/>
            <a:cxnLst/>
            <a:rect l="l" t="t" r="r" b="b"/>
            <a:pathLst>
              <a:path w="2834128" h="1058806">
                <a:moveTo>
                  <a:pt x="1417064" y="0"/>
                </a:moveTo>
                <a:cubicBezTo>
                  <a:pt x="2087712" y="0"/>
                  <a:pt x="2654059" y="446561"/>
                  <a:pt x="2834128" y="1058806"/>
                </a:cubicBezTo>
                <a:lnTo>
                  <a:pt x="0" y="1058806"/>
                </a:lnTo>
                <a:cubicBezTo>
                  <a:pt x="180069" y="446561"/>
                  <a:pt x="746416" y="0"/>
                  <a:pt x="14170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 title="logo-middle"/>
          <p:cNvSpPr/>
          <p:nvPr/>
        </p:nvSpPr>
        <p:spPr>
          <a:xfrm>
            <a:off x="3920424" y="4488284"/>
            <a:ext cx="1303154" cy="29758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23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61935" y="0"/>
            <a:ext cx="4782065" cy="1130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27012"/>
            <a:ext cx="4118020" cy="73846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-1"/>
            <a:ext cx="4572000" cy="4587875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38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ight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130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52400" cy="127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2000" cy="4587875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337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Bot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51"/>
            <a:ext cx="8686800" cy="1466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857499"/>
            <a:ext cx="9144000" cy="1730375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6647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5 Image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4700014" y="1200150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4700014" y="2295732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4700014" y="3506237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228598" y="1200150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598" y="2295732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228598" y="3509351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2464306" y="1200150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2464306" y="2295732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2464306" y="3506237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6935723" y="1200150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6935723" y="2295732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6935723" y="3506237"/>
            <a:ext cx="1979677" cy="84198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6913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30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52400" cy="127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-1"/>
            <a:ext cx="9144000" cy="4587875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6630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with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1130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52400" cy="127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2293937"/>
            <a:ext cx="4572000" cy="2293938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4572000" y="-1"/>
            <a:ext cx="4572000" cy="2293937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4572000" y="2293937"/>
            <a:ext cx="4572000" cy="2293938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4572000" cy="2293938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4159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with Ca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130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52400" cy="127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3048000" cy="4587876"/>
          </a:xfrm>
        </p:spPr>
        <p:txBody>
          <a:bodyPr vert="horz" lIns="0" tIns="1371600" rIns="0" bIns="1371600" rtlCol="0" anchor="t">
            <a:normAutofit/>
          </a:bodyPr>
          <a:lstStyle>
            <a:lvl1pPr marL="287338" indent="-287338" algn="ctr">
              <a:buClr>
                <a:schemeClr val="bg1"/>
              </a:buClr>
              <a:buFont typeface="Century Gothic" panose="020B0502020202020204" pitchFamily="34" charset="0"/>
              <a:buChar char=" "/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48000" y="-1"/>
            <a:ext cx="3048000" cy="4587876"/>
          </a:xfrm>
        </p:spPr>
        <p:txBody>
          <a:bodyPr vert="horz" lIns="0" tIns="1371600" rIns="0" bIns="1371600" rtlCol="0">
            <a:normAutofit/>
          </a:bodyPr>
          <a:lstStyle>
            <a:lvl1pPr marL="287338" indent="-287338" algn="ctr">
              <a:buClr>
                <a:schemeClr val="bg1"/>
              </a:buClr>
              <a:buFont typeface="Century Gothic" panose="020B0502020202020204" pitchFamily="34" charset="0"/>
              <a:buChar char=" "/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-1"/>
            <a:ext cx="3048000" cy="4587876"/>
          </a:xfrm>
        </p:spPr>
        <p:txBody>
          <a:bodyPr vert="horz" lIns="0" tIns="1371600" rIns="0" bIns="1371600" rtlCol="0">
            <a:normAutofit/>
          </a:bodyPr>
          <a:lstStyle>
            <a:lvl1pPr marL="287338" indent="-287338" algn="ctr">
              <a:buClr>
                <a:schemeClr val="bg1"/>
              </a:buClr>
              <a:buFont typeface="Century Gothic" panose="020B0502020202020204" pitchFamily="34" charset="0"/>
              <a:buChar char=" "/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7521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1130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52400" cy="127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97768" y="233364"/>
            <a:ext cx="7148464" cy="4302162"/>
            <a:chOff x="773898" y="382213"/>
            <a:chExt cx="7596204" cy="4571625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898" y="4742822"/>
              <a:ext cx="7596204" cy="21101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899" y="382213"/>
              <a:ext cx="7596203" cy="4370657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1877667" y="526801"/>
            <a:ext cx="5388667" cy="3372201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1361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1130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52400" cy="127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663157" y="233363"/>
            <a:ext cx="5817686" cy="4304234"/>
            <a:chOff x="1468253" y="382214"/>
            <a:chExt cx="6198780" cy="4586188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253" y="4761776"/>
              <a:ext cx="6198780" cy="20662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375351" y="-524870"/>
              <a:ext cx="4384585" cy="619875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2206103" y="506132"/>
            <a:ext cx="4748046" cy="3561034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5628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30859" y="1200151"/>
            <a:ext cx="5460846" cy="3263390"/>
            <a:chOff x="773898" y="382213"/>
            <a:chExt cx="7596204" cy="4539476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898" y="4742821"/>
              <a:ext cx="7596204" cy="17886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899" y="382213"/>
              <a:ext cx="7596203" cy="437065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429418" y="1709963"/>
            <a:ext cx="1867939" cy="2753579"/>
            <a:chOff x="571379" y="211137"/>
            <a:chExt cx="2928503" cy="431698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79" y="4338460"/>
              <a:ext cx="2928503" cy="18966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79" y="211137"/>
              <a:ext cx="2928503" cy="414020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535792" y="2581275"/>
            <a:ext cx="879944" cy="1882267"/>
            <a:chOff x="545623" y="211138"/>
            <a:chExt cx="2056299" cy="4398581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623" y="4338460"/>
              <a:ext cx="2056299" cy="27125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623" y="211138"/>
              <a:ext cx="2056299" cy="414020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5552664" y="1955462"/>
            <a:ext cx="1616207" cy="2154944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99241" y="1429970"/>
            <a:ext cx="4118321" cy="2570051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7596214" y="2787590"/>
            <a:ext cx="757559" cy="1346772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937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" r="11067" b="-3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3" name="Rectangle 12" title="logo-middle"/>
          <p:cNvSpPr/>
          <p:nvPr/>
        </p:nvSpPr>
        <p:spPr>
          <a:xfrm>
            <a:off x="3830318" y="5426697"/>
            <a:ext cx="1483362" cy="33873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08" r="11067" b="28108"/>
          <a:stretch/>
        </p:blipFill>
        <p:spPr>
          <a:xfrm>
            <a:off x="-1" y="1445741"/>
            <a:ext cx="9144001" cy="225201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1445741"/>
            <a:ext cx="9144000" cy="2252018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65000"/>
                </a:schemeClr>
              </a:gs>
              <a:gs pos="78000">
                <a:schemeClr val="tx2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1" y="3697759"/>
            <a:ext cx="9144001" cy="144574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-2" y="0"/>
            <a:ext cx="9144001" cy="144574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507" y="1981457"/>
            <a:ext cx="8420986" cy="1180585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Oval 17" title="whiteback"/>
          <p:cNvSpPr/>
          <p:nvPr/>
        </p:nvSpPr>
        <p:spPr>
          <a:xfrm>
            <a:off x="3025031" y="3958758"/>
            <a:ext cx="3093936" cy="1184743"/>
          </a:xfrm>
          <a:custGeom>
            <a:avLst/>
            <a:gdLst/>
            <a:ahLst/>
            <a:cxnLst/>
            <a:rect l="l" t="t" r="r" b="b"/>
            <a:pathLst>
              <a:path w="3093936" h="1184743">
                <a:moveTo>
                  <a:pt x="1546968" y="0"/>
                </a:moveTo>
                <a:cubicBezTo>
                  <a:pt x="2287663" y="0"/>
                  <a:pt x="2911119" y="501957"/>
                  <a:pt x="3093936" y="1184743"/>
                </a:cubicBezTo>
                <a:lnTo>
                  <a:pt x="0" y="1184743"/>
                </a:lnTo>
                <a:cubicBezTo>
                  <a:pt x="182817" y="501957"/>
                  <a:pt x="806273" y="0"/>
                  <a:pt x="1546968" y="0"/>
                </a:cubicBezTo>
                <a:close/>
              </a:path>
            </a:pathLst>
          </a:custGeom>
          <a:solidFill>
            <a:schemeClr val="tx2"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14" title="whiteback"/>
          <p:cNvSpPr/>
          <p:nvPr/>
        </p:nvSpPr>
        <p:spPr>
          <a:xfrm>
            <a:off x="3154937" y="4084694"/>
            <a:ext cx="2834128" cy="1058806"/>
          </a:xfrm>
          <a:custGeom>
            <a:avLst/>
            <a:gdLst/>
            <a:ahLst/>
            <a:cxnLst/>
            <a:rect l="l" t="t" r="r" b="b"/>
            <a:pathLst>
              <a:path w="2834128" h="1058806">
                <a:moveTo>
                  <a:pt x="1417064" y="0"/>
                </a:moveTo>
                <a:cubicBezTo>
                  <a:pt x="2087712" y="0"/>
                  <a:pt x="2654059" y="446561"/>
                  <a:pt x="2834128" y="1058806"/>
                </a:cubicBezTo>
                <a:lnTo>
                  <a:pt x="0" y="1058806"/>
                </a:lnTo>
                <a:cubicBezTo>
                  <a:pt x="180069" y="446561"/>
                  <a:pt x="746416" y="0"/>
                  <a:pt x="1417064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 title="logo-middle"/>
          <p:cNvSpPr/>
          <p:nvPr/>
        </p:nvSpPr>
        <p:spPr>
          <a:xfrm>
            <a:off x="3920424" y="4488284"/>
            <a:ext cx="1303154" cy="29758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2373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Box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452453" y="1200150"/>
            <a:ext cx="5462947" cy="3287767"/>
            <a:chOff x="773898" y="382213"/>
            <a:chExt cx="7596204" cy="4571625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898" y="4742822"/>
              <a:ext cx="7596204" cy="21101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899" y="382213"/>
              <a:ext cx="7596203" cy="4370657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49"/>
            <a:ext cx="3001488" cy="315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4127960" y="1431709"/>
            <a:ext cx="4119494" cy="2569960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41735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4090086" cy="1130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52400" cy="127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71379" y="211137"/>
            <a:ext cx="2928503" cy="4316987"/>
            <a:chOff x="571379" y="211137"/>
            <a:chExt cx="2928503" cy="4316987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79" y="4338460"/>
              <a:ext cx="2928503" cy="18966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79" y="211137"/>
              <a:ext cx="2928503" cy="4140201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089400" y="227012"/>
            <a:ext cx="4826000" cy="7384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89400" y="1200150"/>
            <a:ext cx="4826000" cy="3151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766032" y="592301"/>
            <a:ext cx="2538380" cy="3384508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35342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3163330" cy="1130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45623" y="211138"/>
            <a:ext cx="2056299" cy="4316988"/>
            <a:chOff x="545623" y="211138"/>
            <a:chExt cx="2056299" cy="4316988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623" y="4338460"/>
              <a:ext cx="2056299" cy="18966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623" y="211138"/>
              <a:ext cx="2056299" cy="4140200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68203" y="227012"/>
            <a:ext cx="5747197" cy="7384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68203" y="1200150"/>
            <a:ext cx="5747197" cy="3151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84554" y="689447"/>
            <a:ext cx="1785843" cy="3174832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65580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130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52400" cy="127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458787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392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130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52400" cy="127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33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 Image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323850" y="1552575"/>
            <a:ext cx="1447800" cy="1447800"/>
          </a:xfrm>
          <a:prstGeom prst="ellipse">
            <a:avLst/>
          </a:prstGeo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085975" y="1552575"/>
            <a:ext cx="1447800" cy="1447800"/>
          </a:xfrm>
          <a:prstGeom prst="ellipse">
            <a:avLst/>
          </a:prstGeo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3848100" y="1552575"/>
            <a:ext cx="1447800" cy="1447800"/>
          </a:xfrm>
          <a:prstGeom prst="ellipse">
            <a:avLst/>
          </a:prstGeo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5610225" y="1552575"/>
            <a:ext cx="1447800" cy="1447800"/>
          </a:xfrm>
          <a:prstGeom prst="ellipse">
            <a:avLst/>
          </a:prstGeo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7372350" y="1552575"/>
            <a:ext cx="1447800" cy="1447800"/>
          </a:xfrm>
          <a:prstGeom prst="ellipse">
            <a:avLst/>
          </a:prstGeo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5987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1200150"/>
            <a:ext cx="4210050" cy="485775"/>
          </a:xfrm>
          <a:noFill/>
        </p:spPr>
        <p:txBody>
          <a:bodyPr anchor="b"/>
          <a:lstStyle>
            <a:lvl1pPr marL="0" indent="0" algn="l">
              <a:lnSpc>
                <a:spcPct val="900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05350" y="1200150"/>
            <a:ext cx="4210050" cy="485775"/>
          </a:xfrm>
          <a:noFill/>
        </p:spPr>
        <p:txBody>
          <a:bodyPr anchor="b"/>
          <a:lstStyle>
            <a:lvl1pPr marL="0" indent="0" algn="l">
              <a:lnSpc>
                <a:spcPct val="900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228600" y="1790700"/>
            <a:ext cx="4206240" cy="2560638"/>
          </a:xfrm>
          <a:noFill/>
        </p:spPr>
        <p:txBody>
          <a:bodyPr lIns="0" tIns="0" rIns="0" bIns="0">
            <a:normAutofit/>
          </a:bodyPr>
          <a:lstStyle>
            <a:lvl1pPr marL="227013" indent="-227013">
              <a:buClr>
                <a:schemeClr val="accent1"/>
              </a:buClr>
              <a:defRPr sz="1600"/>
            </a:lvl1pPr>
            <a:lvl2pPr marL="569913" indent="-220663">
              <a:buClr>
                <a:schemeClr val="accent1"/>
              </a:buClr>
              <a:defRPr sz="1400"/>
            </a:lvl2pPr>
            <a:lvl3pPr marL="855663" indent="-168275">
              <a:buClr>
                <a:schemeClr val="accent1"/>
              </a:buCl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9"/>
          </p:nvPr>
        </p:nvSpPr>
        <p:spPr>
          <a:xfrm>
            <a:off x="4709160" y="1790700"/>
            <a:ext cx="4206240" cy="2560638"/>
          </a:xfrm>
          <a:noFill/>
        </p:spPr>
        <p:txBody>
          <a:bodyPr lIns="0" tIns="0" rIns="0" bIns="0">
            <a:normAutofit/>
          </a:bodyPr>
          <a:lstStyle>
            <a:lvl1pPr marL="227013" indent="-227013">
              <a:buClr>
                <a:schemeClr val="accent1"/>
              </a:buClr>
              <a:defRPr sz="1600"/>
            </a:lvl1pPr>
            <a:lvl2pPr marL="569913" indent="-220663">
              <a:buClr>
                <a:schemeClr val="accent1"/>
              </a:buClr>
              <a:defRPr sz="1400"/>
            </a:lvl2pPr>
            <a:lvl3pPr marL="855663" indent="-168275">
              <a:buClr>
                <a:schemeClr val="accent1"/>
              </a:buCl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1738313"/>
            <a:ext cx="42100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705350" y="1738313"/>
            <a:ext cx="421005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1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66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49"/>
            <a:ext cx="8686800" cy="315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1041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49"/>
            <a:ext cx="4210050" cy="315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4705350" y="1200149"/>
            <a:ext cx="4210050" cy="315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308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ox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49"/>
            <a:ext cx="4210050" cy="315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3252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ox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4705350" y="1200149"/>
            <a:ext cx="4210050" cy="315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553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7778" y="0"/>
            <a:ext cx="3956222" cy="1130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49"/>
            <a:ext cx="4959178" cy="315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419724" y="-1"/>
            <a:ext cx="3724275" cy="4587875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33363"/>
            <a:ext cx="4959178" cy="7321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0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3939746" cy="1130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52400" cy="127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746" y="227012"/>
            <a:ext cx="4975654" cy="7384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9746" y="1200150"/>
            <a:ext cx="4975654" cy="3151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3724275" cy="4587875"/>
          </a:xfrm>
        </p:spPr>
        <p:txBody>
          <a:bodyPr vert="horz" lIns="0" tIns="0" rIns="0" bIns="0" rtlCol="0">
            <a:normAutofit/>
          </a:bodyPr>
          <a:lstStyle>
            <a:lvl1pPr marL="287338" indent="-28733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8543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2.tm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9167" r="11067"/>
          <a:stretch/>
        </p:blipFill>
        <p:spPr>
          <a:xfrm>
            <a:off x="-1" y="4586288"/>
            <a:ext cx="9144001" cy="55721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33363"/>
            <a:ext cx="8686800" cy="732112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00150"/>
            <a:ext cx="8686800" cy="31511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4586288"/>
            <a:ext cx="9144001" cy="557212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1" y="4586288"/>
            <a:ext cx="557784" cy="557212"/>
          </a:xfrm>
          <a:prstGeom prst="rect">
            <a:avLst/>
          </a:prstGeom>
          <a:noFill/>
          <a:ln w="19050">
            <a:noFill/>
          </a:ln>
        </p:spPr>
        <p:txBody>
          <a:bodyPr vert="horz" wrap="none" lIns="0" tIns="0" rIns="0" bIns="0" rtlCol="0" anchor="ctr"/>
          <a:lstStyle>
            <a:lvl1pPr algn="ctr"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fld id="{5A70D442-B9FB-491C-A565-5BE8A85F62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 title="whiteback"/>
          <p:cNvSpPr/>
          <p:nvPr/>
        </p:nvSpPr>
        <p:spPr>
          <a:xfrm>
            <a:off x="7456714" y="4586288"/>
            <a:ext cx="1687286" cy="55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-1" y="4586288"/>
            <a:ext cx="9144001" cy="0"/>
          </a:xfrm>
          <a:prstGeom prst="line">
            <a:avLst/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title="whiteback"/>
          <p:cNvCxnSpPr/>
          <p:nvPr/>
        </p:nvCxnSpPr>
        <p:spPr>
          <a:xfrm flipV="1">
            <a:off x="7456714" y="4586288"/>
            <a:ext cx="0" cy="557212"/>
          </a:xfrm>
          <a:prstGeom prst="line">
            <a:avLst/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57783" y="4586288"/>
            <a:ext cx="0" cy="557212"/>
          </a:xfrm>
          <a:prstGeom prst="line">
            <a:avLst/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 title="logo-middle"/>
          <p:cNvSpPr/>
          <p:nvPr/>
        </p:nvSpPr>
        <p:spPr>
          <a:xfrm>
            <a:off x="7679871" y="4723202"/>
            <a:ext cx="1240972" cy="283386"/>
          </a:xfrm>
          <a:prstGeom prst="rect">
            <a:avLst/>
          </a:prstGeom>
          <a:blipFill>
            <a:blip r:embed="rId3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46529" y="968375"/>
            <a:ext cx="8674314" cy="0"/>
          </a:xfrm>
          <a:prstGeom prst="line">
            <a:avLst/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33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8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0" hangingPunct="1">
        <a:spcBef>
          <a:spcPts val="1200"/>
        </a:spcBef>
        <a:buClr>
          <a:schemeClr val="bg2"/>
        </a:buClr>
        <a:buFont typeface="Webdings" panose="05030102010509060703" pitchFamily="18" charset="2"/>
        <a:buChar char="4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803275" indent="-285750" algn="l" defTabSz="914400" rtl="0" eaLnBrk="1" latinLnBrk="0" hangingPunct="1">
        <a:spcBef>
          <a:spcPts val="600"/>
        </a:spcBef>
        <a:buClr>
          <a:schemeClr val="bg2"/>
        </a:buClr>
        <a:buFont typeface="Arial" panose="020B0604020202020204" pitchFamily="34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201738" indent="-228600" algn="l" defTabSz="914400" rtl="0" eaLnBrk="1" latinLnBrk="0" hangingPunct="1"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58938" indent="-228600" algn="l" defTabSz="914400" rtl="0" eaLnBrk="1" latinLnBrk="0" hangingPunct="1">
        <a:spcBef>
          <a:spcPts val="600"/>
        </a:spcBef>
        <a:buClr>
          <a:schemeClr val="bg2"/>
        </a:buClr>
        <a:buFont typeface="Arial" panose="020B0604020202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116138" indent="-228600" algn="l" defTabSz="914400" rtl="0" eaLnBrk="1" latinLnBrk="0" hangingPunct="1">
        <a:spcBef>
          <a:spcPts val="600"/>
        </a:spcBef>
        <a:buClr>
          <a:schemeClr val="bg2"/>
        </a:buClr>
        <a:buFont typeface="Arial" panose="020B0604020202020204" pitchFamily="34" charset="0"/>
        <a:buChar char="»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Virus Detection Acceleration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Analyzing Performance: Different Methods of Payload Scans for Malicious Signatures</a:t>
            </a:r>
          </a:p>
          <a:p>
            <a:r>
              <a:rPr lang="en-US" dirty="0"/>
              <a:t>01.03.24</a:t>
            </a:r>
          </a:p>
        </p:txBody>
      </p:sp>
    </p:spTree>
    <p:extLst>
      <p:ext uri="{BB962C8B-B14F-4D97-AF65-F5344CB8AC3E}">
        <p14:creationId xmlns:p14="http://schemas.microsoft.com/office/powerpoint/2010/main" val="2856758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BE445-43F7-92B4-03F3-324F0B3B7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B04DAD-6271-BCC8-0FE2-3C947B077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00151"/>
            <a:ext cx="8686800" cy="1920872"/>
          </a:xfrm>
        </p:spPr>
        <p:txBody>
          <a:bodyPr>
            <a:normAutofit/>
          </a:bodyPr>
          <a:lstStyle/>
          <a:p>
            <a:r>
              <a:rPr lang="en-US" dirty="0"/>
              <a:t>Rule Options:</a:t>
            </a:r>
          </a:p>
          <a:p>
            <a:pPr lvl="1"/>
            <a:r>
              <a:rPr lang="en-US" dirty="0"/>
              <a:t>General Rule Options (message logged, rule id, reference, # of revisions)</a:t>
            </a:r>
          </a:p>
          <a:p>
            <a:pPr lvl="1"/>
            <a:r>
              <a:rPr lang="en-US" dirty="0"/>
              <a:t>Payload Detection Options (content, </a:t>
            </a:r>
            <a:r>
              <a:rPr lang="en-US" dirty="0" err="1"/>
              <a:t>pcre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Non-Payload Detection Options</a:t>
            </a:r>
          </a:p>
          <a:p>
            <a:pPr lvl="1"/>
            <a:r>
              <a:rPr lang="en-US" dirty="0"/>
              <a:t>Post-Detection Rule Options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9112F-40BC-FD89-B5E8-16A72069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Placeholder 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F0C6AF02-857D-F991-5FCB-96380C657F8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" t="108" b="-108"/>
          <a:stretch/>
        </p:blipFill>
        <p:spPr>
          <a:xfrm>
            <a:off x="0" y="3121024"/>
            <a:ext cx="9144000" cy="146685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8065" b="-7989"/>
            </a:stretch>
          </a:blip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E13E694-BDC7-E467-DB0D-223ECF8A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Snort Rules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AB93E9-421F-9A15-E6F8-374E7FE7A3D9}"/>
              </a:ext>
            </a:extLst>
          </p:cNvPr>
          <p:cNvSpPr/>
          <p:nvPr/>
        </p:nvSpPr>
        <p:spPr>
          <a:xfrm>
            <a:off x="2819400" y="3444240"/>
            <a:ext cx="2430780" cy="3581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178AE8-8177-E020-E70C-1BF1BE001592}"/>
              </a:ext>
            </a:extLst>
          </p:cNvPr>
          <p:cNvSpPr/>
          <p:nvPr/>
        </p:nvSpPr>
        <p:spPr>
          <a:xfrm>
            <a:off x="5250180" y="3444239"/>
            <a:ext cx="1958340" cy="3581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82E3AC-2B84-7F68-EF33-1B0D32D9CCA9}"/>
              </a:ext>
            </a:extLst>
          </p:cNvPr>
          <p:cNvSpPr/>
          <p:nvPr/>
        </p:nvSpPr>
        <p:spPr>
          <a:xfrm>
            <a:off x="7208520" y="3451859"/>
            <a:ext cx="1882140" cy="3581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pic>
        <p:nvPicPr>
          <p:cNvPr id="16" name="Picture 15" descr="Cartoon a cartoon pig sitting in a red chair&#10;&#10;Description automatically generated">
            <a:extLst>
              <a:ext uri="{FF2B5EF4-FFF2-40B4-BE49-F238E27FC236}">
                <a16:creationId xmlns:a16="http://schemas.microsoft.com/office/drawing/2014/main" id="{257C1114-A602-1A44-02B4-2492560137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753" y="-15877"/>
            <a:ext cx="1813798" cy="156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6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E3AC66C-7272-29FE-6787-B87566E49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EF66F7-BFCC-D8D2-9B22-BC683311D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Snort Rules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B965E6-796D-7AFC-E9F2-D645FC6A8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61272" cy="45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03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5B272-4779-78DA-5FFC-EB0F7E088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C6E53C-EF16-ACC8-C53D-ADDDA8BB1D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pic>
        <p:nvPicPr>
          <p:cNvPr id="6" name="Picture 5" descr="A cartoon pig holding a magnifying glass&#10;&#10;Description automatically generated">
            <a:extLst>
              <a:ext uri="{FF2B5EF4-FFF2-40B4-BE49-F238E27FC236}">
                <a16:creationId xmlns:a16="http://schemas.microsoft.com/office/drawing/2014/main" id="{D32CF737-6166-A20B-66FB-7A52578808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79" t="2074" r="-1"/>
          <a:stretch/>
        </p:blipFill>
        <p:spPr>
          <a:xfrm>
            <a:off x="0" y="0"/>
            <a:ext cx="2851343" cy="25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48CFA-C3D5-65CE-4314-97262D0AA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AC6783F-5026-7C2F-D27C-038A33AE0BAF}"/>
              </a:ext>
            </a:extLst>
          </p:cNvPr>
          <p:cNvGrpSpPr/>
          <p:nvPr/>
        </p:nvGrpSpPr>
        <p:grpSpPr>
          <a:xfrm>
            <a:off x="2736761" y="3643452"/>
            <a:ext cx="6178638" cy="707886"/>
            <a:chOff x="2736761" y="3643452"/>
            <a:chExt cx="6178638" cy="707886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626BBBC-A19C-67E3-F0D5-970698F28290}"/>
                </a:ext>
              </a:extLst>
            </p:cNvPr>
            <p:cNvGrpSpPr/>
            <p:nvPr/>
          </p:nvGrpSpPr>
          <p:grpSpPr>
            <a:xfrm flipH="1">
              <a:off x="2736761" y="3648005"/>
              <a:ext cx="1995549" cy="698781"/>
              <a:chOff x="2586543" y="1358385"/>
              <a:chExt cx="748082" cy="1031051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5000A72-1803-7459-D708-70B0A589D023}"/>
                  </a:ext>
                </a:extLst>
              </p:cNvPr>
              <p:cNvCxnSpPr/>
              <p:nvPr/>
            </p:nvCxnSpPr>
            <p:spPr>
              <a:xfrm flipH="1">
                <a:off x="2586544" y="1873911"/>
                <a:ext cx="748081" cy="0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523AE68-3649-9452-5A1E-239D3B0C245B}"/>
                  </a:ext>
                </a:extLst>
              </p:cNvPr>
              <p:cNvCxnSpPr/>
              <p:nvPr/>
            </p:nvCxnSpPr>
            <p:spPr>
              <a:xfrm>
                <a:off x="2586543" y="1358385"/>
                <a:ext cx="0" cy="1031051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3697124-24E0-F80B-D50F-926F68AD23EE}"/>
                </a:ext>
              </a:extLst>
            </p:cNvPr>
            <p:cNvSpPr/>
            <p:nvPr/>
          </p:nvSpPr>
          <p:spPr>
            <a:xfrm>
              <a:off x="4732310" y="3643452"/>
              <a:ext cx="4183089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en-US" sz="1400" dirty="0">
                  <a:solidFill>
                    <a:schemeClr val="accent4"/>
                  </a:solidFill>
                  <a:latin typeface="+mj-lt"/>
                </a:rPr>
                <a:t>Substrings</a:t>
              </a:r>
            </a:p>
            <a:p>
              <a:pPr>
                <a:spcAft>
                  <a:spcPts val="600"/>
                </a:spcAft>
              </a:pPr>
              <a:r>
                <a:rPr lang="en-US" sz="1050" dirty="0">
                  <a:solidFill>
                    <a:schemeClr val="tx2"/>
                  </a:solidFill>
                </a:rPr>
                <a:t>Segments or tokens extracted from an exact match, with specified length and gap between each other 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5E744BF-03DA-59E6-FC67-9EE13937BC46}"/>
              </a:ext>
            </a:extLst>
          </p:cNvPr>
          <p:cNvGrpSpPr/>
          <p:nvPr/>
        </p:nvGrpSpPr>
        <p:grpSpPr>
          <a:xfrm>
            <a:off x="3844343" y="1200150"/>
            <a:ext cx="5071056" cy="708507"/>
            <a:chOff x="3844343" y="1200150"/>
            <a:chExt cx="5071056" cy="708507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438F907-5A4B-80ED-DA14-89D548ABCC1A}"/>
                </a:ext>
              </a:extLst>
            </p:cNvPr>
            <p:cNvGrpSpPr/>
            <p:nvPr/>
          </p:nvGrpSpPr>
          <p:grpSpPr>
            <a:xfrm flipH="1">
              <a:off x="3844343" y="1200150"/>
              <a:ext cx="887966" cy="698781"/>
              <a:chOff x="2586543" y="1358385"/>
              <a:chExt cx="748082" cy="1031051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5D4FC4B-ECDB-0751-B163-F49749CCFF30}"/>
                  </a:ext>
                </a:extLst>
              </p:cNvPr>
              <p:cNvCxnSpPr/>
              <p:nvPr/>
            </p:nvCxnSpPr>
            <p:spPr>
              <a:xfrm flipH="1">
                <a:off x="2586544" y="1873911"/>
                <a:ext cx="748081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F05AA4A-CBA8-C5A2-DCD5-3B443D40DB6A}"/>
                  </a:ext>
                </a:extLst>
              </p:cNvPr>
              <p:cNvCxnSpPr/>
              <p:nvPr/>
            </p:nvCxnSpPr>
            <p:spPr>
              <a:xfrm>
                <a:off x="2586543" y="1358385"/>
                <a:ext cx="0" cy="1031051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107DCD5-3244-C387-B666-A72EC88A79FC}"/>
                </a:ext>
              </a:extLst>
            </p:cNvPr>
            <p:cNvSpPr/>
            <p:nvPr/>
          </p:nvSpPr>
          <p:spPr>
            <a:xfrm>
              <a:off x="4732310" y="1200771"/>
              <a:ext cx="4183089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en-US" sz="1400" dirty="0">
                  <a:solidFill>
                    <a:schemeClr val="accent1"/>
                  </a:solidFill>
                  <a:latin typeface="+mj-lt"/>
                </a:rPr>
                <a:t>Rules</a:t>
              </a:r>
            </a:p>
            <a:p>
              <a:pPr>
                <a:spcAft>
                  <a:spcPts val="600"/>
                </a:spcAft>
              </a:pPr>
              <a:r>
                <a:rPr lang="en-US" sz="1050" dirty="0">
                  <a:solidFill>
                    <a:schemeClr val="tx2"/>
                  </a:solidFill>
                </a:rPr>
                <a:t>Predefined detection guidelines to identify specific network traffic patterns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DAE5ABC-8351-5F0E-9797-5F209B88CF63}"/>
              </a:ext>
            </a:extLst>
          </p:cNvPr>
          <p:cNvGrpSpPr/>
          <p:nvPr/>
        </p:nvGrpSpPr>
        <p:grpSpPr>
          <a:xfrm>
            <a:off x="3483734" y="2014998"/>
            <a:ext cx="5431665" cy="707886"/>
            <a:chOff x="3483734" y="2014998"/>
            <a:chExt cx="5431665" cy="707886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031CD399-075F-9B5E-8DAE-7A997A96370F}"/>
                </a:ext>
              </a:extLst>
            </p:cNvPr>
            <p:cNvGrpSpPr/>
            <p:nvPr/>
          </p:nvGrpSpPr>
          <p:grpSpPr>
            <a:xfrm flipH="1">
              <a:off x="3483734" y="2016102"/>
              <a:ext cx="1248575" cy="698781"/>
              <a:chOff x="2586543" y="1358385"/>
              <a:chExt cx="748082" cy="1031051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6F9A1CC-6C42-A10F-805A-0E33E86D563D}"/>
                  </a:ext>
                </a:extLst>
              </p:cNvPr>
              <p:cNvCxnSpPr/>
              <p:nvPr/>
            </p:nvCxnSpPr>
            <p:spPr>
              <a:xfrm flipH="1">
                <a:off x="2586544" y="1873911"/>
                <a:ext cx="748081" cy="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80BE682-46A7-9AB7-426C-6B89FA633DCB}"/>
                  </a:ext>
                </a:extLst>
              </p:cNvPr>
              <p:cNvCxnSpPr/>
              <p:nvPr/>
            </p:nvCxnSpPr>
            <p:spPr>
              <a:xfrm>
                <a:off x="2586543" y="1358385"/>
                <a:ext cx="0" cy="1031051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F2C82EF-D921-513D-D0BA-D3649EAB02AD}"/>
                </a:ext>
              </a:extLst>
            </p:cNvPr>
            <p:cNvSpPr/>
            <p:nvPr/>
          </p:nvSpPr>
          <p:spPr>
            <a:xfrm>
              <a:off x="4732310" y="2014998"/>
              <a:ext cx="4183089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en-US" sz="1400" dirty="0">
                  <a:solidFill>
                    <a:schemeClr val="accent2"/>
                  </a:solidFill>
                  <a:latin typeface="+mj-lt"/>
                </a:rPr>
                <a:t>Signatures</a:t>
              </a:r>
            </a:p>
            <a:p>
              <a:pPr>
                <a:spcAft>
                  <a:spcPts val="600"/>
                </a:spcAft>
              </a:pPr>
              <a:r>
                <a:rPr lang="en-US" sz="1050" dirty="0">
                  <a:solidFill>
                    <a:schemeClr val="tx2"/>
                  </a:solidFill>
                </a:rPr>
                <a:t>Unique identifiers within a rule that help to investigate and detect specific patterns in the payload data packets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B5F2410-BB03-92B9-4866-3CE3237AEF2C}"/>
              </a:ext>
            </a:extLst>
          </p:cNvPr>
          <p:cNvGrpSpPr/>
          <p:nvPr/>
        </p:nvGrpSpPr>
        <p:grpSpPr>
          <a:xfrm>
            <a:off x="3090929" y="2829225"/>
            <a:ext cx="5824470" cy="707886"/>
            <a:chOff x="3090929" y="2829225"/>
            <a:chExt cx="5824470" cy="707886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C54ECFF-DEB2-6229-BDBF-A607E2D86D05}"/>
                </a:ext>
              </a:extLst>
            </p:cNvPr>
            <p:cNvGrpSpPr/>
            <p:nvPr/>
          </p:nvGrpSpPr>
          <p:grpSpPr>
            <a:xfrm flipH="1">
              <a:off x="3090929" y="2832054"/>
              <a:ext cx="1641380" cy="698781"/>
              <a:chOff x="2586543" y="1358385"/>
              <a:chExt cx="748082" cy="1031051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20C0AF7-F1CB-8F2A-22FC-877055AA7EF6}"/>
                  </a:ext>
                </a:extLst>
              </p:cNvPr>
              <p:cNvCxnSpPr/>
              <p:nvPr/>
            </p:nvCxnSpPr>
            <p:spPr>
              <a:xfrm flipH="1">
                <a:off x="2586544" y="1873911"/>
                <a:ext cx="748081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550A9F1-D196-8CE5-B6E7-2C6EA607E42B}"/>
                  </a:ext>
                </a:extLst>
              </p:cNvPr>
              <p:cNvCxnSpPr/>
              <p:nvPr/>
            </p:nvCxnSpPr>
            <p:spPr>
              <a:xfrm>
                <a:off x="2586543" y="1358385"/>
                <a:ext cx="0" cy="1031051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E5E0B48-B798-01D1-0CA6-94EBD2A5BAD3}"/>
                </a:ext>
              </a:extLst>
            </p:cNvPr>
            <p:cNvSpPr/>
            <p:nvPr/>
          </p:nvSpPr>
          <p:spPr>
            <a:xfrm>
              <a:off x="4732310" y="2829225"/>
              <a:ext cx="4183089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lvl="0">
                <a:spcAft>
                  <a:spcPts val="600"/>
                </a:spcAft>
              </a:pPr>
              <a:r>
                <a:rPr lang="en-US" sz="1400" dirty="0">
                  <a:solidFill>
                    <a:schemeClr val="accent3"/>
                  </a:solidFill>
                  <a:latin typeface="+mj-lt"/>
                </a:rPr>
                <a:t>Exact Matches</a:t>
              </a:r>
            </a:p>
            <a:p>
              <a:pPr>
                <a:spcAft>
                  <a:spcPts val="600"/>
                </a:spcAft>
              </a:pPr>
              <a:r>
                <a:rPr lang="en-US" sz="1050" dirty="0">
                  <a:solidFill>
                    <a:schemeClr val="tx2"/>
                  </a:solidFill>
                </a:rPr>
                <a:t>Deterministic components of signatures, removing any wildcards or elements that allow for multiple interpretations or ambiguity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E35E91-5117-FF15-F587-43FAAB2E1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2E5B5B-719D-DE69-441E-3A9E6246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Processing: From Data to Information  </a:t>
            </a:r>
          </a:p>
        </p:txBody>
      </p:sp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9BA3061B-99F1-B6C6-1171-831E8FDEC2A0}"/>
              </a:ext>
            </a:extLst>
          </p:cNvPr>
          <p:cNvGrpSpPr/>
          <p:nvPr/>
        </p:nvGrpSpPr>
        <p:grpSpPr>
          <a:xfrm>
            <a:off x="1549409" y="3573479"/>
            <a:ext cx="1406853" cy="777859"/>
            <a:chOff x="1580405" y="3573479"/>
            <a:chExt cx="1406853" cy="777859"/>
          </a:xfrm>
        </p:grpSpPr>
        <p:sp>
          <p:nvSpPr>
            <p:cNvPr id="1099" name="Freeform 136">
              <a:extLst>
                <a:ext uri="{FF2B5EF4-FFF2-40B4-BE49-F238E27FC236}">
                  <a16:creationId xmlns:a16="http://schemas.microsoft.com/office/drawing/2014/main" id="{73D7A29A-1995-1223-AB20-234E1A911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405" y="3573479"/>
              <a:ext cx="1406853" cy="152232"/>
            </a:xfrm>
            <a:custGeom>
              <a:avLst/>
              <a:gdLst>
                <a:gd name="T0" fmla="*/ 786 w 1425"/>
                <a:gd name="T1" fmla="*/ 0 h 153"/>
                <a:gd name="T2" fmla="*/ 925 w 1425"/>
                <a:gd name="T3" fmla="*/ 3 h 153"/>
                <a:gd name="T4" fmla="*/ 1053 w 1425"/>
                <a:gd name="T5" fmla="*/ 8 h 153"/>
                <a:gd name="T6" fmla="*/ 1166 w 1425"/>
                <a:gd name="T7" fmla="*/ 17 h 153"/>
                <a:gd name="T8" fmla="*/ 1263 w 1425"/>
                <a:gd name="T9" fmla="*/ 28 h 153"/>
                <a:gd name="T10" fmla="*/ 1339 w 1425"/>
                <a:gd name="T11" fmla="*/ 40 h 153"/>
                <a:gd name="T12" fmla="*/ 1394 w 1425"/>
                <a:gd name="T13" fmla="*/ 54 h 153"/>
                <a:gd name="T14" fmla="*/ 1422 w 1425"/>
                <a:gd name="T15" fmla="*/ 69 h 153"/>
                <a:gd name="T16" fmla="*/ 1422 w 1425"/>
                <a:gd name="T17" fmla="*/ 84 h 153"/>
                <a:gd name="T18" fmla="*/ 1394 w 1425"/>
                <a:gd name="T19" fmla="*/ 99 h 153"/>
                <a:gd name="T20" fmla="*/ 1339 w 1425"/>
                <a:gd name="T21" fmla="*/ 113 h 153"/>
                <a:gd name="T22" fmla="*/ 1263 w 1425"/>
                <a:gd name="T23" fmla="*/ 125 h 153"/>
                <a:gd name="T24" fmla="*/ 1166 w 1425"/>
                <a:gd name="T25" fmla="*/ 136 h 153"/>
                <a:gd name="T26" fmla="*/ 1053 w 1425"/>
                <a:gd name="T27" fmla="*/ 144 h 153"/>
                <a:gd name="T28" fmla="*/ 925 w 1425"/>
                <a:gd name="T29" fmla="*/ 150 h 153"/>
                <a:gd name="T30" fmla="*/ 786 w 1425"/>
                <a:gd name="T31" fmla="*/ 153 h 153"/>
                <a:gd name="T32" fmla="*/ 641 w 1425"/>
                <a:gd name="T33" fmla="*/ 153 h 153"/>
                <a:gd name="T34" fmla="*/ 501 w 1425"/>
                <a:gd name="T35" fmla="*/ 150 h 153"/>
                <a:gd name="T36" fmla="*/ 374 w 1425"/>
                <a:gd name="T37" fmla="*/ 144 h 153"/>
                <a:gd name="T38" fmla="*/ 260 w 1425"/>
                <a:gd name="T39" fmla="*/ 136 h 153"/>
                <a:gd name="T40" fmla="*/ 163 w 1425"/>
                <a:gd name="T41" fmla="*/ 125 h 153"/>
                <a:gd name="T42" fmla="*/ 86 w 1425"/>
                <a:gd name="T43" fmla="*/ 113 h 153"/>
                <a:gd name="T44" fmla="*/ 32 w 1425"/>
                <a:gd name="T45" fmla="*/ 99 h 153"/>
                <a:gd name="T46" fmla="*/ 4 w 1425"/>
                <a:gd name="T47" fmla="*/ 84 h 153"/>
                <a:gd name="T48" fmla="*/ 4 w 1425"/>
                <a:gd name="T49" fmla="*/ 69 h 153"/>
                <a:gd name="T50" fmla="*/ 32 w 1425"/>
                <a:gd name="T51" fmla="*/ 54 h 153"/>
                <a:gd name="T52" fmla="*/ 86 w 1425"/>
                <a:gd name="T53" fmla="*/ 40 h 153"/>
                <a:gd name="T54" fmla="*/ 163 w 1425"/>
                <a:gd name="T55" fmla="*/ 28 h 153"/>
                <a:gd name="T56" fmla="*/ 260 w 1425"/>
                <a:gd name="T57" fmla="*/ 17 h 153"/>
                <a:gd name="T58" fmla="*/ 374 w 1425"/>
                <a:gd name="T59" fmla="*/ 8 h 153"/>
                <a:gd name="T60" fmla="*/ 501 w 1425"/>
                <a:gd name="T61" fmla="*/ 3 h 153"/>
                <a:gd name="T62" fmla="*/ 641 w 1425"/>
                <a:gd name="T6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25" h="153">
                  <a:moveTo>
                    <a:pt x="713" y="0"/>
                  </a:moveTo>
                  <a:lnTo>
                    <a:pt x="786" y="0"/>
                  </a:lnTo>
                  <a:lnTo>
                    <a:pt x="857" y="1"/>
                  </a:lnTo>
                  <a:lnTo>
                    <a:pt x="925" y="3"/>
                  </a:lnTo>
                  <a:lnTo>
                    <a:pt x="990" y="5"/>
                  </a:lnTo>
                  <a:lnTo>
                    <a:pt x="1053" y="8"/>
                  </a:lnTo>
                  <a:lnTo>
                    <a:pt x="1111" y="13"/>
                  </a:lnTo>
                  <a:lnTo>
                    <a:pt x="1166" y="17"/>
                  </a:lnTo>
                  <a:lnTo>
                    <a:pt x="1216" y="22"/>
                  </a:lnTo>
                  <a:lnTo>
                    <a:pt x="1263" y="28"/>
                  </a:lnTo>
                  <a:lnTo>
                    <a:pt x="1304" y="33"/>
                  </a:lnTo>
                  <a:lnTo>
                    <a:pt x="1339" y="40"/>
                  </a:lnTo>
                  <a:lnTo>
                    <a:pt x="1369" y="46"/>
                  </a:lnTo>
                  <a:lnTo>
                    <a:pt x="1394" y="54"/>
                  </a:lnTo>
                  <a:lnTo>
                    <a:pt x="1411" y="61"/>
                  </a:lnTo>
                  <a:lnTo>
                    <a:pt x="1422" y="69"/>
                  </a:lnTo>
                  <a:lnTo>
                    <a:pt x="1425" y="76"/>
                  </a:lnTo>
                  <a:lnTo>
                    <a:pt x="1422" y="84"/>
                  </a:lnTo>
                  <a:lnTo>
                    <a:pt x="1411" y="91"/>
                  </a:lnTo>
                  <a:lnTo>
                    <a:pt x="1394" y="99"/>
                  </a:lnTo>
                  <a:lnTo>
                    <a:pt x="1369" y="107"/>
                  </a:lnTo>
                  <a:lnTo>
                    <a:pt x="1339" y="113"/>
                  </a:lnTo>
                  <a:lnTo>
                    <a:pt x="1304" y="120"/>
                  </a:lnTo>
                  <a:lnTo>
                    <a:pt x="1263" y="125"/>
                  </a:lnTo>
                  <a:lnTo>
                    <a:pt x="1216" y="130"/>
                  </a:lnTo>
                  <a:lnTo>
                    <a:pt x="1166" y="136"/>
                  </a:lnTo>
                  <a:lnTo>
                    <a:pt x="1111" y="140"/>
                  </a:lnTo>
                  <a:lnTo>
                    <a:pt x="1053" y="144"/>
                  </a:lnTo>
                  <a:lnTo>
                    <a:pt x="990" y="148"/>
                  </a:lnTo>
                  <a:lnTo>
                    <a:pt x="925" y="150"/>
                  </a:lnTo>
                  <a:lnTo>
                    <a:pt x="857" y="152"/>
                  </a:lnTo>
                  <a:lnTo>
                    <a:pt x="786" y="153"/>
                  </a:lnTo>
                  <a:lnTo>
                    <a:pt x="713" y="153"/>
                  </a:lnTo>
                  <a:lnTo>
                    <a:pt x="641" y="153"/>
                  </a:lnTo>
                  <a:lnTo>
                    <a:pt x="570" y="152"/>
                  </a:lnTo>
                  <a:lnTo>
                    <a:pt x="501" y="150"/>
                  </a:lnTo>
                  <a:lnTo>
                    <a:pt x="436" y="148"/>
                  </a:lnTo>
                  <a:lnTo>
                    <a:pt x="374" y="144"/>
                  </a:lnTo>
                  <a:lnTo>
                    <a:pt x="314" y="140"/>
                  </a:lnTo>
                  <a:lnTo>
                    <a:pt x="260" y="136"/>
                  </a:lnTo>
                  <a:lnTo>
                    <a:pt x="209" y="130"/>
                  </a:lnTo>
                  <a:lnTo>
                    <a:pt x="163" y="125"/>
                  </a:lnTo>
                  <a:lnTo>
                    <a:pt x="122" y="120"/>
                  </a:lnTo>
                  <a:lnTo>
                    <a:pt x="86" y="113"/>
                  </a:lnTo>
                  <a:lnTo>
                    <a:pt x="56" y="107"/>
                  </a:lnTo>
                  <a:lnTo>
                    <a:pt x="32" y="99"/>
                  </a:lnTo>
                  <a:lnTo>
                    <a:pt x="15" y="91"/>
                  </a:lnTo>
                  <a:lnTo>
                    <a:pt x="4" y="84"/>
                  </a:lnTo>
                  <a:lnTo>
                    <a:pt x="0" y="76"/>
                  </a:lnTo>
                  <a:lnTo>
                    <a:pt x="4" y="69"/>
                  </a:lnTo>
                  <a:lnTo>
                    <a:pt x="15" y="61"/>
                  </a:lnTo>
                  <a:lnTo>
                    <a:pt x="32" y="54"/>
                  </a:lnTo>
                  <a:lnTo>
                    <a:pt x="56" y="46"/>
                  </a:lnTo>
                  <a:lnTo>
                    <a:pt x="86" y="40"/>
                  </a:lnTo>
                  <a:lnTo>
                    <a:pt x="122" y="33"/>
                  </a:lnTo>
                  <a:lnTo>
                    <a:pt x="163" y="28"/>
                  </a:lnTo>
                  <a:lnTo>
                    <a:pt x="209" y="22"/>
                  </a:lnTo>
                  <a:lnTo>
                    <a:pt x="260" y="17"/>
                  </a:lnTo>
                  <a:lnTo>
                    <a:pt x="314" y="13"/>
                  </a:lnTo>
                  <a:lnTo>
                    <a:pt x="374" y="8"/>
                  </a:lnTo>
                  <a:lnTo>
                    <a:pt x="436" y="5"/>
                  </a:lnTo>
                  <a:lnTo>
                    <a:pt x="501" y="3"/>
                  </a:lnTo>
                  <a:lnTo>
                    <a:pt x="570" y="1"/>
                  </a:lnTo>
                  <a:lnTo>
                    <a:pt x="641" y="0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138">
              <a:extLst>
                <a:ext uri="{FF2B5EF4-FFF2-40B4-BE49-F238E27FC236}">
                  <a16:creationId xmlns:a16="http://schemas.microsoft.com/office/drawing/2014/main" id="{78313E88-CAFB-3C9F-9473-E9C56805B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357" y="3655421"/>
              <a:ext cx="1398949" cy="695917"/>
            </a:xfrm>
            <a:custGeom>
              <a:avLst/>
              <a:gdLst>
                <a:gd name="T0" fmla="*/ 1417 w 1417"/>
                <a:gd name="T1" fmla="*/ 0 h 704"/>
                <a:gd name="T2" fmla="*/ 1347 w 1417"/>
                <a:gd name="T3" fmla="*/ 133 h 704"/>
                <a:gd name="T4" fmla="*/ 1277 w 1417"/>
                <a:gd name="T5" fmla="*/ 266 h 704"/>
                <a:gd name="T6" fmla="*/ 1208 w 1417"/>
                <a:gd name="T7" fmla="*/ 399 h 704"/>
                <a:gd name="T8" fmla="*/ 1138 w 1417"/>
                <a:gd name="T9" fmla="*/ 533 h 704"/>
                <a:gd name="T10" fmla="*/ 1068 w 1417"/>
                <a:gd name="T11" fmla="*/ 666 h 704"/>
                <a:gd name="T12" fmla="*/ 1064 w 1417"/>
                <a:gd name="T13" fmla="*/ 672 h 704"/>
                <a:gd name="T14" fmla="*/ 1053 w 1417"/>
                <a:gd name="T15" fmla="*/ 677 h 704"/>
                <a:gd name="T16" fmla="*/ 1035 w 1417"/>
                <a:gd name="T17" fmla="*/ 682 h 704"/>
                <a:gd name="T18" fmla="*/ 1010 w 1417"/>
                <a:gd name="T19" fmla="*/ 687 h 704"/>
                <a:gd name="T20" fmla="*/ 980 w 1417"/>
                <a:gd name="T21" fmla="*/ 691 h 704"/>
                <a:gd name="T22" fmla="*/ 944 w 1417"/>
                <a:gd name="T23" fmla="*/ 695 h 704"/>
                <a:gd name="T24" fmla="*/ 905 w 1417"/>
                <a:gd name="T25" fmla="*/ 699 h 704"/>
                <a:gd name="T26" fmla="*/ 860 w 1417"/>
                <a:gd name="T27" fmla="*/ 701 h 704"/>
                <a:gd name="T28" fmla="*/ 813 w 1417"/>
                <a:gd name="T29" fmla="*/ 703 h 704"/>
                <a:gd name="T30" fmla="*/ 763 w 1417"/>
                <a:gd name="T31" fmla="*/ 704 h 704"/>
                <a:gd name="T32" fmla="*/ 714 w 1417"/>
                <a:gd name="T33" fmla="*/ 704 h 704"/>
                <a:gd name="T34" fmla="*/ 711 w 1417"/>
                <a:gd name="T35" fmla="*/ 704 h 704"/>
                <a:gd name="T36" fmla="*/ 640 w 1417"/>
                <a:gd name="T37" fmla="*/ 704 h 704"/>
                <a:gd name="T38" fmla="*/ 572 w 1417"/>
                <a:gd name="T39" fmla="*/ 702 h 704"/>
                <a:gd name="T40" fmla="*/ 529 w 1417"/>
                <a:gd name="T41" fmla="*/ 699 h 704"/>
                <a:gd name="T42" fmla="*/ 490 w 1417"/>
                <a:gd name="T43" fmla="*/ 696 h 704"/>
                <a:gd name="T44" fmla="*/ 456 w 1417"/>
                <a:gd name="T45" fmla="*/ 692 h 704"/>
                <a:gd name="T46" fmla="*/ 425 w 1417"/>
                <a:gd name="T47" fmla="*/ 689 h 704"/>
                <a:gd name="T48" fmla="*/ 401 w 1417"/>
                <a:gd name="T49" fmla="*/ 685 h 704"/>
                <a:gd name="T50" fmla="*/ 381 w 1417"/>
                <a:gd name="T51" fmla="*/ 680 h 704"/>
                <a:gd name="T52" fmla="*/ 367 w 1417"/>
                <a:gd name="T53" fmla="*/ 676 h 704"/>
                <a:gd name="T54" fmla="*/ 359 w 1417"/>
                <a:gd name="T55" fmla="*/ 671 h 704"/>
                <a:gd name="T56" fmla="*/ 356 w 1417"/>
                <a:gd name="T57" fmla="*/ 666 h 704"/>
                <a:gd name="T58" fmla="*/ 285 w 1417"/>
                <a:gd name="T59" fmla="*/ 533 h 704"/>
                <a:gd name="T60" fmla="*/ 214 w 1417"/>
                <a:gd name="T61" fmla="*/ 400 h 704"/>
                <a:gd name="T62" fmla="*/ 143 w 1417"/>
                <a:gd name="T63" fmla="*/ 266 h 704"/>
                <a:gd name="T64" fmla="*/ 71 w 1417"/>
                <a:gd name="T65" fmla="*/ 133 h 704"/>
                <a:gd name="T66" fmla="*/ 0 w 1417"/>
                <a:gd name="T67" fmla="*/ 0 h 704"/>
                <a:gd name="T68" fmla="*/ 12 w 1417"/>
                <a:gd name="T69" fmla="*/ 8 h 704"/>
                <a:gd name="T70" fmla="*/ 31 w 1417"/>
                <a:gd name="T71" fmla="*/ 15 h 704"/>
                <a:gd name="T72" fmla="*/ 54 w 1417"/>
                <a:gd name="T73" fmla="*/ 22 h 704"/>
                <a:gd name="T74" fmla="*/ 85 w 1417"/>
                <a:gd name="T75" fmla="*/ 28 h 704"/>
                <a:gd name="T76" fmla="*/ 121 w 1417"/>
                <a:gd name="T77" fmla="*/ 35 h 704"/>
                <a:gd name="T78" fmla="*/ 162 w 1417"/>
                <a:gd name="T79" fmla="*/ 41 h 704"/>
                <a:gd name="T80" fmla="*/ 210 w 1417"/>
                <a:gd name="T81" fmla="*/ 46 h 704"/>
                <a:gd name="T82" fmla="*/ 263 w 1417"/>
                <a:gd name="T83" fmla="*/ 51 h 704"/>
                <a:gd name="T84" fmla="*/ 320 w 1417"/>
                <a:gd name="T85" fmla="*/ 56 h 704"/>
                <a:gd name="T86" fmla="*/ 383 w 1417"/>
                <a:gd name="T87" fmla="*/ 59 h 704"/>
                <a:gd name="T88" fmla="*/ 448 w 1417"/>
                <a:gd name="T89" fmla="*/ 63 h 704"/>
                <a:gd name="T90" fmla="*/ 531 w 1417"/>
                <a:gd name="T91" fmla="*/ 66 h 704"/>
                <a:gd name="T92" fmla="*/ 618 w 1417"/>
                <a:gd name="T93" fmla="*/ 68 h 704"/>
                <a:gd name="T94" fmla="*/ 709 w 1417"/>
                <a:gd name="T95" fmla="*/ 68 h 704"/>
                <a:gd name="T96" fmla="*/ 810 w 1417"/>
                <a:gd name="T97" fmla="*/ 67 h 704"/>
                <a:gd name="T98" fmla="*/ 888 w 1417"/>
                <a:gd name="T99" fmla="*/ 66 h 704"/>
                <a:gd name="T100" fmla="*/ 964 w 1417"/>
                <a:gd name="T101" fmla="*/ 63 h 704"/>
                <a:gd name="T102" fmla="*/ 1035 w 1417"/>
                <a:gd name="T103" fmla="*/ 59 h 704"/>
                <a:gd name="T104" fmla="*/ 1102 w 1417"/>
                <a:gd name="T105" fmla="*/ 55 h 704"/>
                <a:gd name="T106" fmla="*/ 1164 w 1417"/>
                <a:gd name="T107" fmla="*/ 51 h 704"/>
                <a:gd name="T108" fmla="*/ 1220 w 1417"/>
                <a:gd name="T109" fmla="*/ 45 h 704"/>
                <a:gd name="T110" fmla="*/ 1264 w 1417"/>
                <a:gd name="T111" fmla="*/ 40 h 704"/>
                <a:gd name="T112" fmla="*/ 1303 w 1417"/>
                <a:gd name="T113" fmla="*/ 33 h 704"/>
                <a:gd name="T114" fmla="*/ 1337 w 1417"/>
                <a:gd name="T115" fmla="*/ 28 h 704"/>
                <a:gd name="T116" fmla="*/ 1366 w 1417"/>
                <a:gd name="T117" fmla="*/ 22 h 704"/>
                <a:gd name="T118" fmla="*/ 1389 w 1417"/>
                <a:gd name="T119" fmla="*/ 14 h 704"/>
                <a:gd name="T120" fmla="*/ 1406 w 1417"/>
                <a:gd name="T121" fmla="*/ 8 h 704"/>
                <a:gd name="T122" fmla="*/ 1417 w 1417"/>
                <a:gd name="T123" fmla="*/ 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17" h="704">
                  <a:moveTo>
                    <a:pt x="1417" y="0"/>
                  </a:moveTo>
                  <a:lnTo>
                    <a:pt x="1347" y="133"/>
                  </a:lnTo>
                  <a:lnTo>
                    <a:pt x="1277" y="266"/>
                  </a:lnTo>
                  <a:lnTo>
                    <a:pt x="1208" y="399"/>
                  </a:lnTo>
                  <a:lnTo>
                    <a:pt x="1138" y="533"/>
                  </a:lnTo>
                  <a:lnTo>
                    <a:pt x="1068" y="666"/>
                  </a:lnTo>
                  <a:lnTo>
                    <a:pt x="1064" y="672"/>
                  </a:lnTo>
                  <a:lnTo>
                    <a:pt x="1053" y="677"/>
                  </a:lnTo>
                  <a:lnTo>
                    <a:pt x="1035" y="682"/>
                  </a:lnTo>
                  <a:lnTo>
                    <a:pt x="1010" y="687"/>
                  </a:lnTo>
                  <a:lnTo>
                    <a:pt x="980" y="691"/>
                  </a:lnTo>
                  <a:lnTo>
                    <a:pt x="944" y="695"/>
                  </a:lnTo>
                  <a:lnTo>
                    <a:pt x="905" y="699"/>
                  </a:lnTo>
                  <a:lnTo>
                    <a:pt x="860" y="701"/>
                  </a:lnTo>
                  <a:lnTo>
                    <a:pt x="813" y="703"/>
                  </a:lnTo>
                  <a:lnTo>
                    <a:pt x="763" y="704"/>
                  </a:lnTo>
                  <a:lnTo>
                    <a:pt x="714" y="704"/>
                  </a:lnTo>
                  <a:lnTo>
                    <a:pt x="711" y="704"/>
                  </a:lnTo>
                  <a:lnTo>
                    <a:pt x="640" y="704"/>
                  </a:lnTo>
                  <a:lnTo>
                    <a:pt x="572" y="702"/>
                  </a:lnTo>
                  <a:lnTo>
                    <a:pt x="529" y="699"/>
                  </a:lnTo>
                  <a:lnTo>
                    <a:pt x="490" y="696"/>
                  </a:lnTo>
                  <a:lnTo>
                    <a:pt x="456" y="692"/>
                  </a:lnTo>
                  <a:lnTo>
                    <a:pt x="425" y="689"/>
                  </a:lnTo>
                  <a:lnTo>
                    <a:pt x="401" y="685"/>
                  </a:lnTo>
                  <a:lnTo>
                    <a:pt x="381" y="680"/>
                  </a:lnTo>
                  <a:lnTo>
                    <a:pt x="367" y="676"/>
                  </a:lnTo>
                  <a:lnTo>
                    <a:pt x="359" y="671"/>
                  </a:lnTo>
                  <a:lnTo>
                    <a:pt x="356" y="666"/>
                  </a:lnTo>
                  <a:lnTo>
                    <a:pt x="285" y="533"/>
                  </a:lnTo>
                  <a:lnTo>
                    <a:pt x="214" y="400"/>
                  </a:lnTo>
                  <a:lnTo>
                    <a:pt x="143" y="266"/>
                  </a:lnTo>
                  <a:lnTo>
                    <a:pt x="71" y="133"/>
                  </a:lnTo>
                  <a:lnTo>
                    <a:pt x="0" y="0"/>
                  </a:lnTo>
                  <a:lnTo>
                    <a:pt x="12" y="8"/>
                  </a:lnTo>
                  <a:lnTo>
                    <a:pt x="31" y="15"/>
                  </a:lnTo>
                  <a:lnTo>
                    <a:pt x="54" y="22"/>
                  </a:lnTo>
                  <a:lnTo>
                    <a:pt x="85" y="28"/>
                  </a:lnTo>
                  <a:lnTo>
                    <a:pt x="121" y="35"/>
                  </a:lnTo>
                  <a:lnTo>
                    <a:pt x="162" y="41"/>
                  </a:lnTo>
                  <a:lnTo>
                    <a:pt x="210" y="46"/>
                  </a:lnTo>
                  <a:lnTo>
                    <a:pt x="263" y="51"/>
                  </a:lnTo>
                  <a:lnTo>
                    <a:pt x="320" y="56"/>
                  </a:lnTo>
                  <a:lnTo>
                    <a:pt x="383" y="59"/>
                  </a:lnTo>
                  <a:lnTo>
                    <a:pt x="448" y="63"/>
                  </a:lnTo>
                  <a:lnTo>
                    <a:pt x="531" y="66"/>
                  </a:lnTo>
                  <a:lnTo>
                    <a:pt x="618" y="68"/>
                  </a:lnTo>
                  <a:lnTo>
                    <a:pt x="709" y="68"/>
                  </a:lnTo>
                  <a:lnTo>
                    <a:pt x="810" y="67"/>
                  </a:lnTo>
                  <a:lnTo>
                    <a:pt x="888" y="66"/>
                  </a:lnTo>
                  <a:lnTo>
                    <a:pt x="964" y="63"/>
                  </a:lnTo>
                  <a:lnTo>
                    <a:pt x="1035" y="59"/>
                  </a:lnTo>
                  <a:lnTo>
                    <a:pt x="1102" y="55"/>
                  </a:lnTo>
                  <a:lnTo>
                    <a:pt x="1164" y="51"/>
                  </a:lnTo>
                  <a:lnTo>
                    <a:pt x="1220" y="45"/>
                  </a:lnTo>
                  <a:lnTo>
                    <a:pt x="1264" y="40"/>
                  </a:lnTo>
                  <a:lnTo>
                    <a:pt x="1303" y="33"/>
                  </a:lnTo>
                  <a:lnTo>
                    <a:pt x="1337" y="28"/>
                  </a:lnTo>
                  <a:lnTo>
                    <a:pt x="1366" y="22"/>
                  </a:lnTo>
                  <a:lnTo>
                    <a:pt x="1389" y="14"/>
                  </a:lnTo>
                  <a:lnTo>
                    <a:pt x="1406" y="8"/>
                  </a:lnTo>
                  <a:lnTo>
                    <a:pt x="14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9A91FD0C-BFEC-ED97-01A1-1E76354F6D90}"/>
              </a:ext>
            </a:extLst>
          </p:cNvPr>
          <p:cNvGrpSpPr/>
          <p:nvPr/>
        </p:nvGrpSpPr>
        <p:grpSpPr>
          <a:xfrm>
            <a:off x="1195721" y="2780686"/>
            <a:ext cx="2112256" cy="856943"/>
            <a:chOff x="1226717" y="2780686"/>
            <a:chExt cx="2112256" cy="856943"/>
          </a:xfrm>
        </p:grpSpPr>
        <p:sp>
          <p:nvSpPr>
            <p:cNvPr id="1101" name="Freeform 141">
              <a:extLst>
                <a:ext uri="{FF2B5EF4-FFF2-40B4-BE49-F238E27FC236}">
                  <a16:creationId xmlns:a16="http://schemas.microsoft.com/office/drawing/2014/main" id="{7AE2F51B-EB6C-5A25-9CA9-8B8654DFC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717" y="2896239"/>
              <a:ext cx="2112256" cy="741390"/>
            </a:xfrm>
            <a:custGeom>
              <a:avLst/>
              <a:gdLst>
                <a:gd name="T0" fmla="*/ 2068 w 2138"/>
                <a:gd name="T1" fmla="*/ 135 h 751"/>
                <a:gd name="T2" fmla="*/ 1927 w 2138"/>
                <a:gd name="T3" fmla="*/ 405 h 751"/>
                <a:gd name="T4" fmla="*/ 1787 w 2138"/>
                <a:gd name="T5" fmla="*/ 674 h 751"/>
                <a:gd name="T6" fmla="*/ 1770 w 2138"/>
                <a:gd name="T7" fmla="*/ 690 h 751"/>
                <a:gd name="T8" fmla="*/ 1725 w 2138"/>
                <a:gd name="T9" fmla="*/ 705 h 751"/>
                <a:gd name="T10" fmla="*/ 1653 w 2138"/>
                <a:gd name="T11" fmla="*/ 718 h 751"/>
                <a:gd name="T12" fmla="*/ 1550 w 2138"/>
                <a:gd name="T13" fmla="*/ 731 h 751"/>
                <a:gd name="T14" fmla="*/ 1413 w 2138"/>
                <a:gd name="T15" fmla="*/ 741 h 751"/>
                <a:gd name="T16" fmla="*/ 1255 w 2138"/>
                <a:gd name="T17" fmla="*/ 749 h 751"/>
                <a:gd name="T18" fmla="*/ 1069 w 2138"/>
                <a:gd name="T19" fmla="*/ 751 h 751"/>
                <a:gd name="T20" fmla="*/ 876 w 2138"/>
                <a:gd name="T21" fmla="*/ 749 h 751"/>
                <a:gd name="T22" fmla="*/ 717 w 2138"/>
                <a:gd name="T23" fmla="*/ 741 h 751"/>
                <a:gd name="T24" fmla="*/ 593 w 2138"/>
                <a:gd name="T25" fmla="*/ 731 h 751"/>
                <a:gd name="T26" fmla="*/ 490 w 2138"/>
                <a:gd name="T27" fmla="*/ 719 h 751"/>
                <a:gd name="T28" fmla="*/ 425 w 2138"/>
                <a:gd name="T29" fmla="*/ 708 h 751"/>
                <a:gd name="T30" fmla="*/ 379 w 2138"/>
                <a:gd name="T31" fmla="*/ 696 h 751"/>
                <a:gd name="T32" fmla="*/ 355 w 2138"/>
                <a:gd name="T33" fmla="*/ 682 h 751"/>
                <a:gd name="T34" fmla="*/ 282 w 2138"/>
                <a:gd name="T35" fmla="*/ 539 h 751"/>
                <a:gd name="T36" fmla="*/ 141 w 2138"/>
                <a:gd name="T37" fmla="*/ 270 h 751"/>
                <a:gd name="T38" fmla="*/ 0 w 2138"/>
                <a:gd name="T39" fmla="*/ 0 h 751"/>
                <a:gd name="T40" fmla="*/ 36 w 2138"/>
                <a:gd name="T41" fmla="*/ 21 h 751"/>
                <a:gd name="T42" fmla="*/ 101 w 2138"/>
                <a:gd name="T43" fmla="*/ 39 h 751"/>
                <a:gd name="T44" fmla="*/ 190 w 2138"/>
                <a:gd name="T45" fmla="*/ 55 h 751"/>
                <a:gd name="T46" fmla="*/ 304 w 2138"/>
                <a:gd name="T47" fmla="*/ 70 h 751"/>
                <a:gd name="T48" fmla="*/ 439 w 2138"/>
                <a:gd name="T49" fmla="*/ 83 h 751"/>
                <a:gd name="T50" fmla="*/ 593 w 2138"/>
                <a:gd name="T51" fmla="*/ 94 h 751"/>
                <a:gd name="T52" fmla="*/ 769 w 2138"/>
                <a:gd name="T53" fmla="*/ 102 h 751"/>
                <a:gd name="T54" fmla="*/ 966 w 2138"/>
                <a:gd name="T55" fmla="*/ 106 h 751"/>
                <a:gd name="T56" fmla="*/ 1146 w 2138"/>
                <a:gd name="T57" fmla="*/ 106 h 751"/>
                <a:gd name="T58" fmla="*/ 1323 w 2138"/>
                <a:gd name="T59" fmla="*/ 103 h 751"/>
                <a:gd name="T60" fmla="*/ 1514 w 2138"/>
                <a:gd name="T61" fmla="*/ 95 h 751"/>
                <a:gd name="T62" fmla="*/ 1688 w 2138"/>
                <a:gd name="T63" fmla="*/ 84 h 751"/>
                <a:gd name="T64" fmla="*/ 1839 w 2138"/>
                <a:gd name="T65" fmla="*/ 70 h 751"/>
                <a:gd name="T66" fmla="*/ 1950 w 2138"/>
                <a:gd name="T67" fmla="*/ 55 h 751"/>
                <a:gd name="T68" fmla="*/ 2038 w 2138"/>
                <a:gd name="T69" fmla="*/ 39 h 751"/>
                <a:gd name="T70" fmla="*/ 2102 w 2138"/>
                <a:gd name="T71" fmla="*/ 21 h 751"/>
                <a:gd name="T72" fmla="*/ 2138 w 2138"/>
                <a:gd name="T73" fmla="*/ 0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38" h="751">
                  <a:moveTo>
                    <a:pt x="2138" y="0"/>
                  </a:moveTo>
                  <a:lnTo>
                    <a:pt x="2068" y="135"/>
                  </a:lnTo>
                  <a:lnTo>
                    <a:pt x="1998" y="270"/>
                  </a:lnTo>
                  <a:lnTo>
                    <a:pt x="1927" y="405"/>
                  </a:lnTo>
                  <a:lnTo>
                    <a:pt x="1857" y="539"/>
                  </a:lnTo>
                  <a:lnTo>
                    <a:pt x="1787" y="674"/>
                  </a:lnTo>
                  <a:lnTo>
                    <a:pt x="1782" y="683"/>
                  </a:lnTo>
                  <a:lnTo>
                    <a:pt x="1770" y="690"/>
                  </a:lnTo>
                  <a:lnTo>
                    <a:pt x="1751" y="698"/>
                  </a:lnTo>
                  <a:lnTo>
                    <a:pt x="1725" y="705"/>
                  </a:lnTo>
                  <a:lnTo>
                    <a:pt x="1692" y="712"/>
                  </a:lnTo>
                  <a:lnTo>
                    <a:pt x="1653" y="718"/>
                  </a:lnTo>
                  <a:lnTo>
                    <a:pt x="1609" y="725"/>
                  </a:lnTo>
                  <a:lnTo>
                    <a:pt x="1550" y="731"/>
                  </a:lnTo>
                  <a:lnTo>
                    <a:pt x="1484" y="737"/>
                  </a:lnTo>
                  <a:lnTo>
                    <a:pt x="1413" y="741"/>
                  </a:lnTo>
                  <a:lnTo>
                    <a:pt x="1336" y="745"/>
                  </a:lnTo>
                  <a:lnTo>
                    <a:pt x="1255" y="749"/>
                  </a:lnTo>
                  <a:lnTo>
                    <a:pt x="1169" y="750"/>
                  </a:lnTo>
                  <a:lnTo>
                    <a:pt x="1069" y="751"/>
                  </a:lnTo>
                  <a:lnTo>
                    <a:pt x="971" y="750"/>
                  </a:lnTo>
                  <a:lnTo>
                    <a:pt x="876" y="749"/>
                  </a:lnTo>
                  <a:lnTo>
                    <a:pt x="787" y="744"/>
                  </a:lnTo>
                  <a:lnTo>
                    <a:pt x="717" y="741"/>
                  </a:lnTo>
                  <a:lnTo>
                    <a:pt x="652" y="737"/>
                  </a:lnTo>
                  <a:lnTo>
                    <a:pt x="593" y="731"/>
                  </a:lnTo>
                  <a:lnTo>
                    <a:pt x="538" y="726"/>
                  </a:lnTo>
                  <a:lnTo>
                    <a:pt x="490" y="719"/>
                  </a:lnTo>
                  <a:lnTo>
                    <a:pt x="455" y="714"/>
                  </a:lnTo>
                  <a:lnTo>
                    <a:pt x="425" y="708"/>
                  </a:lnTo>
                  <a:lnTo>
                    <a:pt x="399" y="702"/>
                  </a:lnTo>
                  <a:lnTo>
                    <a:pt x="379" y="696"/>
                  </a:lnTo>
                  <a:lnTo>
                    <a:pt x="364" y="688"/>
                  </a:lnTo>
                  <a:lnTo>
                    <a:pt x="355" y="682"/>
                  </a:lnTo>
                  <a:lnTo>
                    <a:pt x="352" y="674"/>
                  </a:lnTo>
                  <a:lnTo>
                    <a:pt x="282" y="539"/>
                  </a:lnTo>
                  <a:lnTo>
                    <a:pt x="211" y="405"/>
                  </a:lnTo>
                  <a:lnTo>
                    <a:pt x="141" y="270"/>
                  </a:lnTo>
                  <a:lnTo>
                    <a:pt x="71" y="135"/>
                  </a:lnTo>
                  <a:lnTo>
                    <a:pt x="0" y="0"/>
                  </a:lnTo>
                  <a:lnTo>
                    <a:pt x="15" y="11"/>
                  </a:lnTo>
                  <a:lnTo>
                    <a:pt x="36" y="21"/>
                  </a:lnTo>
                  <a:lnTo>
                    <a:pt x="66" y="29"/>
                  </a:lnTo>
                  <a:lnTo>
                    <a:pt x="101" y="39"/>
                  </a:lnTo>
                  <a:lnTo>
                    <a:pt x="142" y="48"/>
                  </a:lnTo>
                  <a:lnTo>
                    <a:pt x="190" y="55"/>
                  </a:lnTo>
                  <a:lnTo>
                    <a:pt x="244" y="64"/>
                  </a:lnTo>
                  <a:lnTo>
                    <a:pt x="304" y="70"/>
                  </a:lnTo>
                  <a:lnTo>
                    <a:pt x="369" y="78"/>
                  </a:lnTo>
                  <a:lnTo>
                    <a:pt x="439" y="83"/>
                  </a:lnTo>
                  <a:lnTo>
                    <a:pt x="514" y="89"/>
                  </a:lnTo>
                  <a:lnTo>
                    <a:pt x="593" y="94"/>
                  </a:lnTo>
                  <a:lnTo>
                    <a:pt x="676" y="98"/>
                  </a:lnTo>
                  <a:lnTo>
                    <a:pt x="769" y="102"/>
                  </a:lnTo>
                  <a:lnTo>
                    <a:pt x="866" y="104"/>
                  </a:lnTo>
                  <a:lnTo>
                    <a:pt x="966" y="106"/>
                  </a:lnTo>
                  <a:lnTo>
                    <a:pt x="1069" y="106"/>
                  </a:lnTo>
                  <a:lnTo>
                    <a:pt x="1146" y="106"/>
                  </a:lnTo>
                  <a:lnTo>
                    <a:pt x="1222" y="105"/>
                  </a:lnTo>
                  <a:lnTo>
                    <a:pt x="1323" y="103"/>
                  </a:lnTo>
                  <a:lnTo>
                    <a:pt x="1421" y="100"/>
                  </a:lnTo>
                  <a:lnTo>
                    <a:pt x="1514" y="95"/>
                  </a:lnTo>
                  <a:lnTo>
                    <a:pt x="1604" y="91"/>
                  </a:lnTo>
                  <a:lnTo>
                    <a:pt x="1688" y="84"/>
                  </a:lnTo>
                  <a:lnTo>
                    <a:pt x="1766" y="78"/>
                  </a:lnTo>
                  <a:lnTo>
                    <a:pt x="1839" y="70"/>
                  </a:lnTo>
                  <a:lnTo>
                    <a:pt x="1897" y="63"/>
                  </a:lnTo>
                  <a:lnTo>
                    <a:pt x="1950" y="55"/>
                  </a:lnTo>
                  <a:lnTo>
                    <a:pt x="1998" y="47"/>
                  </a:lnTo>
                  <a:lnTo>
                    <a:pt x="2038" y="39"/>
                  </a:lnTo>
                  <a:lnTo>
                    <a:pt x="2074" y="29"/>
                  </a:lnTo>
                  <a:lnTo>
                    <a:pt x="2102" y="21"/>
                  </a:lnTo>
                  <a:lnTo>
                    <a:pt x="2124" y="11"/>
                  </a:lnTo>
                  <a:lnTo>
                    <a:pt x="213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143">
              <a:extLst>
                <a:ext uri="{FF2B5EF4-FFF2-40B4-BE49-F238E27FC236}">
                  <a16:creationId xmlns:a16="http://schemas.microsoft.com/office/drawing/2014/main" id="{498728D7-A3BF-C34E-71C1-7C46A539B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717" y="2780686"/>
              <a:ext cx="2112256" cy="231314"/>
            </a:xfrm>
            <a:custGeom>
              <a:avLst/>
              <a:gdLst>
                <a:gd name="T0" fmla="*/ 1161 w 2138"/>
                <a:gd name="T1" fmla="*/ 1 h 235"/>
                <a:gd name="T2" fmla="*/ 1339 w 2138"/>
                <a:gd name="T3" fmla="*/ 4 h 235"/>
                <a:gd name="T4" fmla="*/ 1505 w 2138"/>
                <a:gd name="T5" fmla="*/ 10 h 235"/>
                <a:gd name="T6" fmla="*/ 1657 w 2138"/>
                <a:gd name="T7" fmla="*/ 19 h 235"/>
                <a:gd name="T8" fmla="*/ 1794 w 2138"/>
                <a:gd name="T9" fmla="*/ 31 h 235"/>
                <a:gd name="T10" fmla="*/ 1910 w 2138"/>
                <a:gd name="T11" fmla="*/ 45 h 235"/>
                <a:gd name="T12" fmla="*/ 2006 w 2138"/>
                <a:gd name="T13" fmla="*/ 61 h 235"/>
                <a:gd name="T14" fmla="*/ 2077 w 2138"/>
                <a:gd name="T15" fmla="*/ 78 h 235"/>
                <a:gd name="T16" fmla="*/ 2122 w 2138"/>
                <a:gd name="T17" fmla="*/ 98 h 235"/>
                <a:gd name="T18" fmla="*/ 2138 w 2138"/>
                <a:gd name="T19" fmla="*/ 117 h 235"/>
                <a:gd name="T20" fmla="*/ 2122 w 2138"/>
                <a:gd name="T21" fmla="*/ 138 h 235"/>
                <a:gd name="T22" fmla="*/ 2077 w 2138"/>
                <a:gd name="T23" fmla="*/ 157 h 235"/>
                <a:gd name="T24" fmla="*/ 2006 w 2138"/>
                <a:gd name="T25" fmla="*/ 174 h 235"/>
                <a:gd name="T26" fmla="*/ 1910 w 2138"/>
                <a:gd name="T27" fmla="*/ 191 h 235"/>
                <a:gd name="T28" fmla="*/ 1794 w 2138"/>
                <a:gd name="T29" fmla="*/ 205 h 235"/>
                <a:gd name="T30" fmla="*/ 1657 w 2138"/>
                <a:gd name="T31" fmla="*/ 215 h 235"/>
                <a:gd name="T32" fmla="*/ 1505 w 2138"/>
                <a:gd name="T33" fmla="*/ 225 h 235"/>
                <a:gd name="T34" fmla="*/ 1339 w 2138"/>
                <a:gd name="T35" fmla="*/ 231 h 235"/>
                <a:gd name="T36" fmla="*/ 1161 w 2138"/>
                <a:gd name="T37" fmla="*/ 235 h 235"/>
                <a:gd name="T38" fmla="*/ 976 w 2138"/>
                <a:gd name="T39" fmla="*/ 235 h 235"/>
                <a:gd name="T40" fmla="*/ 799 w 2138"/>
                <a:gd name="T41" fmla="*/ 231 h 235"/>
                <a:gd name="T42" fmla="*/ 633 w 2138"/>
                <a:gd name="T43" fmla="*/ 225 h 235"/>
                <a:gd name="T44" fmla="*/ 480 w 2138"/>
                <a:gd name="T45" fmla="*/ 215 h 235"/>
                <a:gd name="T46" fmla="*/ 344 w 2138"/>
                <a:gd name="T47" fmla="*/ 205 h 235"/>
                <a:gd name="T48" fmla="*/ 227 w 2138"/>
                <a:gd name="T49" fmla="*/ 191 h 235"/>
                <a:gd name="T50" fmla="*/ 131 w 2138"/>
                <a:gd name="T51" fmla="*/ 174 h 235"/>
                <a:gd name="T52" fmla="*/ 60 w 2138"/>
                <a:gd name="T53" fmla="*/ 157 h 235"/>
                <a:gd name="T54" fmla="*/ 15 w 2138"/>
                <a:gd name="T55" fmla="*/ 138 h 235"/>
                <a:gd name="T56" fmla="*/ 0 w 2138"/>
                <a:gd name="T57" fmla="*/ 117 h 235"/>
                <a:gd name="T58" fmla="*/ 15 w 2138"/>
                <a:gd name="T59" fmla="*/ 98 h 235"/>
                <a:gd name="T60" fmla="*/ 60 w 2138"/>
                <a:gd name="T61" fmla="*/ 78 h 235"/>
                <a:gd name="T62" fmla="*/ 131 w 2138"/>
                <a:gd name="T63" fmla="*/ 61 h 235"/>
                <a:gd name="T64" fmla="*/ 227 w 2138"/>
                <a:gd name="T65" fmla="*/ 45 h 235"/>
                <a:gd name="T66" fmla="*/ 344 w 2138"/>
                <a:gd name="T67" fmla="*/ 31 h 235"/>
                <a:gd name="T68" fmla="*/ 480 w 2138"/>
                <a:gd name="T69" fmla="*/ 19 h 235"/>
                <a:gd name="T70" fmla="*/ 633 w 2138"/>
                <a:gd name="T71" fmla="*/ 10 h 235"/>
                <a:gd name="T72" fmla="*/ 799 w 2138"/>
                <a:gd name="T73" fmla="*/ 4 h 235"/>
                <a:gd name="T74" fmla="*/ 976 w 2138"/>
                <a:gd name="T75" fmla="*/ 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38" h="235">
                  <a:moveTo>
                    <a:pt x="1069" y="0"/>
                  </a:moveTo>
                  <a:lnTo>
                    <a:pt x="1161" y="1"/>
                  </a:lnTo>
                  <a:lnTo>
                    <a:pt x="1252" y="2"/>
                  </a:lnTo>
                  <a:lnTo>
                    <a:pt x="1339" y="4"/>
                  </a:lnTo>
                  <a:lnTo>
                    <a:pt x="1424" y="7"/>
                  </a:lnTo>
                  <a:lnTo>
                    <a:pt x="1505" y="10"/>
                  </a:lnTo>
                  <a:lnTo>
                    <a:pt x="1583" y="15"/>
                  </a:lnTo>
                  <a:lnTo>
                    <a:pt x="1657" y="19"/>
                  </a:lnTo>
                  <a:lnTo>
                    <a:pt x="1727" y="26"/>
                  </a:lnTo>
                  <a:lnTo>
                    <a:pt x="1794" y="31"/>
                  </a:lnTo>
                  <a:lnTo>
                    <a:pt x="1854" y="39"/>
                  </a:lnTo>
                  <a:lnTo>
                    <a:pt x="1910" y="45"/>
                  </a:lnTo>
                  <a:lnTo>
                    <a:pt x="1961" y="53"/>
                  </a:lnTo>
                  <a:lnTo>
                    <a:pt x="2006" y="61"/>
                  </a:lnTo>
                  <a:lnTo>
                    <a:pt x="2045" y="70"/>
                  </a:lnTo>
                  <a:lnTo>
                    <a:pt x="2077" y="78"/>
                  </a:lnTo>
                  <a:lnTo>
                    <a:pt x="2103" y="88"/>
                  </a:lnTo>
                  <a:lnTo>
                    <a:pt x="2122" y="98"/>
                  </a:lnTo>
                  <a:lnTo>
                    <a:pt x="2134" y="108"/>
                  </a:lnTo>
                  <a:lnTo>
                    <a:pt x="2138" y="117"/>
                  </a:lnTo>
                  <a:lnTo>
                    <a:pt x="2134" y="128"/>
                  </a:lnTo>
                  <a:lnTo>
                    <a:pt x="2122" y="138"/>
                  </a:lnTo>
                  <a:lnTo>
                    <a:pt x="2103" y="147"/>
                  </a:lnTo>
                  <a:lnTo>
                    <a:pt x="2077" y="157"/>
                  </a:lnTo>
                  <a:lnTo>
                    <a:pt x="2045" y="166"/>
                  </a:lnTo>
                  <a:lnTo>
                    <a:pt x="2006" y="174"/>
                  </a:lnTo>
                  <a:lnTo>
                    <a:pt x="1961" y="182"/>
                  </a:lnTo>
                  <a:lnTo>
                    <a:pt x="1910" y="191"/>
                  </a:lnTo>
                  <a:lnTo>
                    <a:pt x="1854" y="197"/>
                  </a:lnTo>
                  <a:lnTo>
                    <a:pt x="1794" y="205"/>
                  </a:lnTo>
                  <a:lnTo>
                    <a:pt x="1727" y="210"/>
                  </a:lnTo>
                  <a:lnTo>
                    <a:pt x="1657" y="215"/>
                  </a:lnTo>
                  <a:lnTo>
                    <a:pt x="1583" y="221"/>
                  </a:lnTo>
                  <a:lnTo>
                    <a:pt x="1505" y="225"/>
                  </a:lnTo>
                  <a:lnTo>
                    <a:pt x="1424" y="228"/>
                  </a:lnTo>
                  <a:lnTo>
                    <a:pt x="1339" y="231"/>
                  </a:lnTo>
                  <a:lnTo>
                    <a:pt x="1252" y="234"/>
                  </a:lnTo>
                  <a:lnTo>
                    <a:pt x="1161" y="235"/>
                  </a:lnTo>
                  <a:lnTo>
                    <a:pt x="1069" y="235"/>
                  </a:lnTo>
                  <a:lnTo>
                    <a:pt x="976" y="235"/>
                  </a:lnTo>
                  <a:lnTo>
                    <a:pt x="887" y="234"/>
                  </a:lnTo>
                  <a:lnTo>
                    <a:pt x="799" y="231"/>
                  </a:lnTo>
                  <a:lnTo>
                    <a:pt x="715" y="228"/>
                  </a:lnTo>
                  <a:lnTo>
                    <a:pt x="633" y="225"/>
                  </a:lnTo>
                  <a:lnTo>
                    <a:pt x="554" y="221"/>
                  </a:lnTo>
                  <a:lnTo>
                    <a:pt x="480" y="215"/>
                  </a:lnTo>
                  <a:lnTo>
                    <a:pt x="410" y="210"/>
                  </a:lnTo>
                  <a:lnTo>
                    <a:pt x="344" y="205"/>
                  </a:lnTo>
                  <a:lnTo>
                    <a:pt x="283" y="197"/>
                  </a:lnTo>
                  <a:lnTo>
                    <a:pt x="227" y="191"/>
                  </a:lnTo>
                  <a:lnTo>
                    <a:pt x="176" y="182"/>
                  </a:lnTo>
                  <a:lnTo>
                    <a:pt x="131" y="174"/>
                  </a:lnTo>
                  <a:lnTo>
                    <a:pt x="92" y="166"/>
                  </a:lnTo>
                  <a:lnTo>
                    <a:pt x="60" y="157"/>
                  </a:lnTo>
                  <a:lnTo>
                    <a:pt x="34" y="147"/>
                  </a:lnTo>
                  <a:lnTo>
                    <a:pt x="15" y="138"/>
                  </a:lnTo>
                  <a:lnTo>
                    <a:pt x="4" y="128"/>
                  </a:lnTo>
                  <a:lnTo>
                    <a:pt x="0" y="117"/>
                  </a:lnTo>
                  <a:lnTo>
                    <a:pt x="4" y="108"/>
                  </a:lnTo>
                  <a:lnTo>
                    <a:pt x="15" y="98"/>
                  </a:lnTo>
                  <a:lnTo>
                    <a:pt x="34" y="88"/>
                  </a:lnTo>
                  <a:lnTo>
                    <a:pt x="60" y="78"/>
                  </a:lnTo>
                  <a:lnTo>
                    <a:pt x="92" y="70"/>
                  </a:lnTo>
                  <a:lnTo>
                    <a:pt x="131" y="61"/>
                  </a:lnTo>
                  <a:lnTo>
                    <a:pt x="176" y="53"/>
                  </a:lnTo>
                  <a:lnTo>
                    <a:pt x="227" y="45"/>
                  </a:lnTo>
                  <a:lnTo>
                    <a:pt x="283" y="39"/>
                  </a:lnTo>
                  <a:lnTo>
                    <a:pt x="344" y="31"/>
                  </a:lnTo>
                  <a:lnTo>
                    <a:pt x="410" y="26"/>
                  </a:lnTo>
                  <a:lnTo>
                    <a:pt x="480" y="19"/>
                  </a:lnTo>
                  <a:lnTo>
                    <a:pt x="554" y="15"/>
                  </a:lnTo>
                  <a:lnTo>
                    <a:pt x="633" y="10"/>
                  </a:lnTo>
                  <a:lnTo>
                    <a:pt x="715" y="7"/>
                  </a:lnTo>
                  <a:lnTo>
                    <a:pt x="799" y="4"/>
                  </a:lnTo>
                  <a:lnTo>
                    <a:pt x="887" y="2"/>
                  </a:lnTo>
                  <a:lnTo>
                    <a:pt x="976" y="1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B257542E-46CD-5CA4-3059-3C1BC88DFBF0}"/>
              </a:ext>
            </a:extLst>
          </p:cNvPr>
          <p:cNvGrpSpPr/>
          <p:nvPr/>
        </p:nvGrpSpPr>
        <p:grpSpPr>
          <a:xfrm>
            <a:off x="842031" y="1989871"/>
            <a:ext cx="2819634" cy="922185"/>
            <a:chOff x="873027" y="1989871"/>
            <a:chExt cx="2819634" cy="922185"/>
          </a:xfrm>
        </p:grpSpPr>
        <p:sp>
          <p:nvSpPr>
            <p:cNvPr id="1103" name="Freeform 145">
              <a:extLst>
                <a:ext uri="{FF2B5EF4-FFF2-40B4-BE49-F238E27FC236}">
                  <a16:creationId xmlns:a16="http://schemas.microsoft.com/office/drawing/2014/main" id="{D666F02F-D6D9-4205-A682-C8FCDF632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907" y="2154850"/>
              <a:ext cx="2801850" cy="757206"/>
            </a:xfrm>
            <a:custGeom>
              <a:avLst/>
              <a:gdLst>
                <a:gd name="T0" fmla="*/ 15 w 2836"/>
                <a:gd name="T1" fmla="*/ 12 h 766"/>
                <a:gd name="T2" fmla="*/ 69 w 2836"/>
                <a:gd name="T3" fmla="*/ 34 h 766"/>
                <a:gd name="T4" fmla="*/ 152 w 2836"/>
                <a:gd name="T5" fmla="*/ 54 h 766"/>
                <a:gd name="T6" fmla="*/ 260 w 2836"/>
                <a:gd name="T7" fmla="*/ 72 h 766"/>
                <a:gd name="T8" fmla="*/ 402 w 2836"/>
                <a:gd name="T9" fmla="*/ 90 h 766"/>
                <a:gd name="T10" fmla="*/ 581 w 2836"/>
                <a:gd name="T11" fmla="*/ 107 h 766"/>
                <a:gd name="T12" fmla="*/ 785 w 2836"/>
                <a:gd name="T13" fmla="*/ 120 h 766"/>
                <a:gd name="T14" fmla="*/ 1018 w 2836"/>
                <a:gd name="T15" fmla="*/ 129 h 766"/>
                <a:gd name="T16" fmla="*/ 1281 w 2836"/>
                <a:gd name="T17" fmla="*/ 135 h 766"/>
                <a:gd name="T18" fmla="*/ 1519 w 2836"/>
                <a:gd name="T19" fmla="*/ 135 h 766"/>
                <a:gd name="T20" fmla="*/ 1737 w 2836"/>
                <a:gd name="T21" fmla="*/ 132 h 766"/>
                <a:gd name="T22" fmla="*/ 1963 w 2836"/>
                <a:gd name="T23" fmla="*/ 124 h 766"/>
                <a:gd name="T24" fmla="*/ 2171 w 2836"/>
                <a:gd name="T25" fmla="*/ 112 h 766"/>
                <a:gd name="T26" fmla="*/ 2357 w 2836"/>
                <a:gd name="T27" fmla="*/ 98 h 766"/>
                <a:gd name="T28" fmla="*/ 2510 w 2836"/>
                <a:gd name="T29" fmla="*/ 81 h 766"/>
                <a:gd name="T30" fmla="*/ 2631 w 2836"/>
                <a:gd name="T31" fmla="*/ 64 h 766"/>
                <a:gd name="T32" fmla="*/ 2728 w 2836"/>
                <a:gd name="T33" fmla="*/ 44 h 766"/>
                <a:gd name="T34" fmla="*/ 2797 w 2836"/>
                <a:gd name="T35" fmla="*/ 23 h 766"/>
                <a:gd name="T36" fmla="*/ 2836 w 2836"/>
                <a:gd name="T37" fmla="*/ 0 h 766"/>
                <a:gd name="T38" fmla="*/ 2699 w 2836"/>
                <a:gd name="T39" fmla="*/ 263 h 766"/>
                <a:gd name="T40" fmla="*/ 2560 w 2836"/>
                <a:gd name="T41" fmla="*/ 526 h 766"/>
                <a:gd name="T42" fmla="*/ 2488 w 2836"/>
                <a:gd name="T43" fmla="*/ 666 h 766"/>
                <a:gd name="T44" fmla="*/ 2459 w 2836"/>
                <a:gd name="T45" fmla="*/ 684 h 766"/>
                <a:gd name="T46" fmla="*/ 2404 w 2836"/>
                <a:gd name="T47" fmla="*/ 700 h 766"/>
                <a:gd name="T48" fmla="*/ 2325 w 2836"/>
                <a:gd name="T49" fmla="*/ 716 h 766"/>
                <a:gd name="T50" fmla="*/ 2224 w 2836"/>
                <a:gd name="T51" fmla="*/ 729 h 766"/>
                <a:gd name="T52" fmla="*/ 2088 w 2836"/>
                <a:gd name="T53" fmla="*/ 742 h 766"/>
                <a:gd name="T54" fmla="*/ 1931 w 2836"/>
                <a:gd name="T55" fmla="*/ 753 h 766"/>
                <a:gd name="T56" fmla="*/ 1756 w 2836"/>
                <a:gd name="T57" fmla="*/ 760 h 766"/>
                <a:gd name="T58" fmla="*/ 1565 w 2836"/>
                <a:gd name="T59" fmla="*/ 764 h 766"/>
                <a:gd name="T60" fmla="*/ 1307 w 2836"/>
                <a:gd name="T61" fmla="*/ 766 h 766"/>
                <a:gd name="T62" fmla="*/ 1095 w 2836"/>
                <a:gd name="T63" fmla="*/ 761 h 766"/>
                <a:gd name="T64" fmla="*/ 909 w 2836"/>
                <a:gd name="T65" fmla="*/ 753 h 766"/>
                <a:gd name="T66" fmla="*/ 749 w 2836"/>
                <a:gd name="T67" fmla="*/ 742 h 766"/>
                <a:gd name="T68" fmla="*/ 611 w 2836"/>
                <a:gd name="T69" fmla="*/ 729 h 766"/>
                <a:gd name="T70" fmla="*/ 506 w 2836"/>
                <a:gd name="T71" fmla="*/ 715 h 766"/>
                <a:gd name="T72" fmla="*/ 430 w 2836"/>
                <a:gd name="T73" fmla="*/ 700 h 766"/>
                <a:gd name="T74" fmla="*/ 377 w 2836"/>
                <a:gd name="T75" fmla="*/ 684 h 766"/>
                <a:gd name="T76" fmla="*/ 349 w 2836"/>
                <a:gd name="T77" fmla="*/ 666 h 766"/>
                <a:gd name="T78" fmla="*/ 276 w 2836"/>
                <a:gd name="T79" fmla="*/ 526 h 766"/>
                <a:gd name="T80" fmla="*/ 138 w 2836"/>
                <a:gd name="T81" fmla="*/ 263 h 766"/>
                <a:gd name="T82" fmla="*/ 0 w 2836"/>
                <a:gd name="T83" fmla="*/ 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36" h="766">
                  <a:moveTo>
                    <a:pt x="0" y="0"/>
                  </a:moveTo>
                  <a:lnTo>
                    <a:pt x="15" y="12"/>
                  </a:lnTo>
                  <a:lnTo>
                    <a:pt x="39" y="23"/>
                  </a:lnTo>
                  <a:lnTo>
                    <a:pt x="69" y="34"/>
                  </a:lnTo>
                  <a:lnTo>
                    <a:pt x="107" y="43"/>
                  </a:lnTo>
                  <a:lnTo>
                    <a:pt x="152" y="54"/>
                  </a:lnTo>
                  <a:lnTo>
                    <a:pt x="202" y="63"/>
                  </a:lnTo>
                  <a:lnTo>
                    <a:pt x="260" y="72"/>
                  </a:lnTo>
                  <a:lnTo>
                    <a:pt x="322" y="81"/>
                  </a:lnTo>
                  <a:lnTo>
                    <a:pt x="402" y="90"/>
                  </a:lnTo>
                  <a:lnTo>
                    <a:pt x="488" y="98"/>
                  </a:lnTo>
                  <a:lnTo>
                    <a:pt x="581" y="107"/>
                  </a:lnTo>
                  <a:lnTo>
                    <a:pt x="680" y="113"/>
                  </a:lnTo>
                  <a:lnTo>
                    <a:pt x="785" y="120"/>
                  </a:lnTo>
                  <a:lnTo>
                    <a:pt x="895" y="125"/>
                  </a:lnTo>
                  <a:lnTo>
                    <a:pt x="1018" y="129"/>
                  </a:lnTo>
                  <a:lnTo>
                    <a:pt x="1148" y="133"/>
                  </a:lnTo>
                  <a:lnTo>
                    <a:pt x="1281" y="135"/>
                  </a:lnTo>
                  <a:lnTo>
                    <a:pt x="1418" y="136"/>
                  </a:lnTo>
                  <a:lnTo>
                    <a:pt x="1519" y="135"/>
                  </a:lnTo>
                  <a:lnTo>
                    <a:pt x="1619" y="134"/>
                  </a:lnTo>
                  <a:lnTo>
                    <a:pt x="1737" y="132"/>
                  </a:lnTo>
                  <a:lnTo>
                    <a:pt x="1853" y="128"/>
                  </a:lnTo>
                  <a:lnTo>
                    <a:pt x="1963" y="124"/>
                  </a:lnTo>
                  <a:lnTo>
                    <a:pt x="2069" y="119"/>
                  </a:lnTo>
                  <a:lnTo>
                    <a:pt x="2171" y="112"/>
                  </a:lnTo>
                  <a:lnTo>
                    <a:pt x="2267" y="106"/>
                  </a:lnTo>
                  <a:lnTo>
                    <a:pt x="2357" y="98"/>
                  </a:lnTo>
                  <a:lnTo>
                    <a:pt x="2441" y="90"/>
                  </a:lnTo>
                  <a:lnTo>
                    <a:pt x="2510" y="81"/>
                  </a:lnTo>
                  <a:lnTo>
                    <a:pt x="2574" y="72"/>
                  </a:lnTo>
                  <a:lnTo>
                    <a:pt x="2631" y="64"/>
                  </a:lnTo>
                  <a:lnTo>
                    <a:pt x="2682" y="54"/>
                  </a:lnTo>
                  <a:lnTo>
                    <a:pt x="2728" y="44"/>
                  </a:lnTo>
                  <a:lnTo>
                    <a:pt x="2765" y="34"/>
                  </a:lnTo>
                  <a:lnTo>
                    <a:pt x="2797" y="23"/>
                  </a:lnTo>
                  <a:lnTo>
                    <a:pt x="2820" y="12"/>
                  </a:lnTo>
                  <a:lnTo>
                    <a:pt x="2836" y="0"/>
                  </a:lnTo>
                  <a:lnTo>
                    <a:pt x="2767" y="132"/>
                  </a:lnTo>
                  <a:lnTo>
                    <a:pt x="2699" y="263"/>
                  </a:lnTo>
                  <a:lnTo>
                    <a:pt x="2629" y="395"/>
                  </a:lnTo>
                  <a:lnTo>
                    <a:pt x="2560" y="526"/>
                  </a:lnTo>
                  <a:lnTo>
                    <a:pt x="2491" y="658"/>
                  </a:lnTo>
                  <a:lnTo>
                    <a:pt x="2488" y="666"/>
                  </a:lnTo>
                  <a:lnTo>
                    <a:pt x="2476" y="675"/>
                  </a:lnTo>
                  <a:lnTo>
                    <a:pt x="2459" y="684"/>
                  </a:lnTo>
                  <a:lnTo>
                    <a:pt x="2434" y="692"/>
                  </a:lnTo>
                  <a:lnTo>
                    <a:pt x="2404" y="700"/>
                  </a:lnTo>
                  <a:lnTo>
                    <a:pt x="2367" y="708"/>
                  </a:lnTo>
                  <a:lnTo>
                    <a:pt x="2325" y="716"/>
                  </a:lnTo>
                  <a:lnTo>
                    <a:pt x="2277" y="722"/>
                  </a:lnTo>
                  <a:lnTo>
                    <a:pt x="2224" y="729"/>
                  </a:lnTo>
                  <a:lnTo>
                    <a:pt x="2159" y="736"/>
                  </a:lnTo>
                  <a:lnTo>
                    <a:pt x="2088" y="742"/>
                  </a:lnTo>
                  <a:lnTo>
                    <a:pt x="2012" y="748"/>
                  </a:lnTo>
                  <a:lnTo>
                    <a:pt x="1931" y="753"/>
                  </a:lnTo>
                  <a:lnTo>
                    <a:pt x="1845" y="757"/>
                  </a:lnTo>
                  <a:lnTo>
                    <a:pt x="1756" y="760"/>
                  </a:lnTo>
                  <a:lnTo>
                    <a:pt x="1662" y="763"/>
                  </a:lnTo>
                  <a:lnTo>
                    <a:pt x="1565" y="764"/>
                  </a:lnTo>
                  <a:lnTo>
                    <a:pt x="1418" y="766"/>
                  </a:lnTo>
                  <a:lnTo>
                    <a:pt x="1307" y="766"/>
                  </a:lnTo>
                  <a:lnTo>
                    <a:pt x="1198" y="763"/>
                  </a:lnTo>
                  <a:lnTo>
                    <a:pt x="1095" y="761"/>
                  </a:lnTo>
                  <a:lnTo>
                    <a:pt x="995" y="757"/>
                  </a:lnTo>
                  <a:lnTo>
                    <a:pt x="909" y="753"/>
                  </a:lnTo>
                  <a:lnTo>
                    <a:pt x="826" y="748"/>
                  </a:lnTo>
                  <a:lnTo>
                    <a:pt x="749" y="742"/>
                  </a:lnTo>
                  <a:lnTo>
                    <a:pt x="677" y="736"/>
                  </a:lnTo>
                  <a:lnTo>
                    <a:pt x="611" y="729"/>
                  </a:lnTo>
                  <a:lnTo>
                    <a:pt x="552" y="721"/>
                  </a:lnTo>
                  <a:lnTo>
                    <a:pt x="506" y="715"/>
                  </a:lnTo>
                  <a:lnTo>
                    <a:pt x="465" y="707"/>
                  </a:lnTo>
                  <a:lnTo>
                    <a:pt x="430" y="700"/>
                  </a:lnTo>
                  <a:lnTo>
                    <a:pt x="399" y="691"/>
                  </a:lnTo>
                  <a:lnTo>
                    <a:pt x="377" y="684"/>
                  </a:lnTo>
                  <a:lnTo>
                    <a:pt x="360" y="675"/>
                  </a:lnTo>
                  <a:lnTo>
                    <a:pt x="349" y="666"/>
                  </a:lnTo>
                  <a:lnTo>
                    <a:pt x="346" y="658"/>
                  </a:lnTo>
                  <a:lnTo>
                    <a:pt x="276" y="526"/>
                  </a:lnTo>
                  <a:lnTo>
                    <a:pt x="207" y="395"/>
                  </a:lnTo>
                  <a:lnTo>
                    <a:pt x="138" y="263"/>
                  </a:lnTo>
                  <a:lnTo>
                    <a:pt x="69" y="13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Freeform 147">
              <a:extLst>
                <a:ext uri="{FF2B5EF4-FFF2-40B4-BE49-F238E27FC236}">
                  <a16:creationId xmlns:a16="http://schemas.microsoft.com/office/drawing/2014/main" id="{4E0F5866-E884-F999-6E7F-1114BB404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027" y="1989871"/>
              <a:ext cx="2819634" cy="302487"/>
            </a:xfrm>
            <a:custGeom>
              <a:avLst/>
              <a:gdLst>
                <a:gd name="T0" fmla="*/ 1534 w 2855"/>
                <a:gd name="T1" fmla="*/ 1 h 305"/>
                <a:gd name="T2" fmla="*/ 1741 w 2855"/>
                <a:gd name="T3" fmla="*/ 4 h 305"/>
                <a:gd name="T4" fmla="*/ 1937 w 2855"/>
                <a:gd name="T5" fmla="*/ 10 h 305"/>
                <a:gd name="T6" fmla="*/ 2120 w 2855"/>
                <a:gd name="T7" fmla="*/ 19 h 305"/>
                <a:gd name="T8" fmla="*/ 2287 w 2855"/>
                <a:gd name="T9" fmla="*/ 31 h 305"/>
                <a:gd name="T10" fmla="*/ 2437 w 2855"/>
                <a:gd name="T11" fmla="*/ 45 h 305"/>
                <a:gd name="T12" fmla="*/ 2568 w 2855"/>
                <a:gd name="T13" fmla="*/ 60 h 305"/>
                <a:gd name="T14" fmla="*/ 2677 w 2855"/>
                <a:gd name="T15" fmla="*/ 79 h 305"/>
                <a:gd name="T16" fmla="*/ 2762 w 2855"/>
                <a:gd name="T17" fmla="*/ 98 h 305"/>
                <a:gd name="T18" fmla="*/ 2821 w 2855"/>
                <a:gd name="T19" fmla="*/ 118 h 305"/>
                <a:gd name="T20" fmla="*/ 2852 w 2855"/>
                <a:gd name="T21" fmla="*/ 141 h 305"/>
                <a:gd name="T22" fmla="*/ 2852 w 2855"/>
                <a:gd name="T23" fmla="*/ 164 h 305"/>
                <a:gd name="T24" fmla="*/ 2821 w 2855"/>
                <a:gd name="T25" fmla="*/ 185 h 305"/>
                <a:gd name="T26" fmla="*/ 2762 w 2855"/>
                <a:gd name="T27" fmla="*/ 207 h 305"/>
                <a:gd name="T28" fmla="*/ 2677 w 2855"/>
                <a:gd name="T29" fmla="*/ 226 h 305"/>
                <a:gd name="T30" fmla="*/ 2568 w 2855"/>
                <a:gd name="T31" fmla="*/ 244 h 305"/>
                <a:gd name="T32" fmla="*/ 2437 w 2855"/>
                <a:gd name="T33" fmla="*/ 260 h 305"/>
                <a:gd name="T34" fmla="*/ 2287 w 2855"/>
                <a:gd name="T35" fmla="*/ 274 h 305"/>
                <a:gd name="T36" fmla="*/ 2120 w 2855"/>
                <a:gd name="T37" fmla="*/ 286 h 305"/>
                <a:gd name="T38" fmla="*/ 1937 w 2855"/>
                <a:gd name="T39" fmla="*/ 294 h 305"/>
                <a:gd name="T40" fmla="*/ 1741 w 2855"/>
                <a:gd name="T41" fmla="*/ 301 h 305"/>
                <a:gd name="T42" fmla="*/ 1534 w 2855"/>
                <a:gd name="T43" fmla="*/ 304 h 305"/>
                <a:gd name="T44" fmla="*/ 1321 w 2855"/>
                <a:gd name="T45" fmla="*/ 304 h 305"/>
                <a:gd name="T46" fmla="*/ 1116 w 2855"/>
                <a:gd name="T47" fmla="*/ 301 h 305"/>
                <a:gd name="T48" fmla="*/ 920 w 2855"/>
                <a:gd name="T49" fmla="*/ 294 h 305"/>
                <a:gd name="T50" fmla="*/ 737 w 2855"/>
                <a:gd name="T51" fmla="*/ 286 h 305"/>
                <a:gd name="T52" fmla="*/ 569 w 2855"/>
                <a:gd name="T53" fmla="*/ 274 h 305"/>
                <a:gd name="T54" fmla="*/ 419 w 2855"/>
                <a:gd name="T55" fmla="*/ 260 h 305"/>
                <a:gd name="T56" fmla="*/ 288 w 2855"/>
                <a:gd name="T57" fmla="*/ 244 h 305"/>
                <a:gd name="T58" fmla="*/ 179 w 2855"/>
                <a:gd name="T59" fmla="*/ 226 h 305"/>
                <a:gd name="T60" fmla="*/ 94 w 2855"/>
                <a:gd name="T61" fmla="*/ 207 h 305"/>
                <a:gd name="T62" fmla="*/ 35 w 2855"/>
                <a:gd name="T63" fmla="*/ 185 h 305"/>
                <a:gd name="T64" fmla="*/ 5 w 2855"/>
                <a:gd name="T65" fmla="*/ 164 h 305"/>
                <a:gd name="T66" fmla="*/ 5 w 2855"/>
                <a:gd name="T67" fmla="*/ 141 h 305"/>
                <a:gd name="T68" fmla="*/ 35 w 2855"/>
                <a:gd name="T69" fmla="*/ 118 h 305"/>
                <a:gd name="T70" fmla="*/ 94 w 2855"/>
                <a:gd name="T71" fmla="*/ 98 h 305"/>
                <a:gd name="T72" fmla="*/ 179 w 2855"/>
                <a:gd name="T73" fmla="*/ 79 h 305"/>
                <a:gd name="T74" fmla="*/ 288 w 2855"/>
                <a:gd name="T75" fmla="*/ 60 h 305"/>
                <a:gd name="T76" fmla="*/ 419 w 2855"/>
                <a:gd name="T77" fmla="*/ 45 h 305"/>
                <a:gd name="T78" fmla="*/ 569 w 2855"/>
                <a:gd name="T79" fmla="*/ 31 h 305"/>
                <a:gd name="T80" fmla="*/ 737 w 2855"/>
                <a:gd name="T81" fmla="*/ 19 h 305"/>
                <a:gd name="T82" fmla="*/ 920 w 2855"/>
                <a:gd name="T83" fmla="*/ 10 h 305"/>
                <a:gd name="T84" fmla="*/ 1116 w 2855"/>
                <a:gd name="T85" fmla="*/ 4 h 305"/>
                <a:gd name="T86" fmla="*/ 1321 w 2855"/>
                <a:gd name="T87" fmla="*/ 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55" h="305">
                  <a:moveTo>
                    <a:pt x="1428" y="0"/>
                  </a:moveTo>
                  <a:lnTo>
                    <a:pt x="1534" y="1"/>
                  </a:lnTo>
                  <a:lnTo>
                    <a:pt x="1639" y="2"/>
                  </a:lnTo>
                  <a:lnTo>
                    <a:pt x="1741" y="4"/>
                  </a:lnTo>
                  <a:lnTo>
                    <a:pt x="1840" y="6"/>
                  </a:lnTo>
                  <a:lnTo>
                    <a:pt x="1937" y="10"/>
                  </a:lnTo>
                  <a:lnTo>
                    <a:pt x="2029" y="14"/>
                  </a:lnTo>
                  <a:lnTo>
                    <a:pt x="2120" y="19"/>
                  </a:lnTo>
                  <a:lnTo>
                    <a:pt x="2205" y="25"/>
                  </a:lnTo>
                  <a:lnTo>
                    <a:pt x="2287" y="31"/>
                  </a:lnTo>
                  <a:lnTo>
                    <a:pt x="2364" y="38"/>
                  </a:lnTo>
                  <a:lnTo>
                    <a:pt x="2437" y="45"/>
                  </a:lnTo>
                  <a:lnTo>
                    <a:pt x="2505" y="53"/>
                  </a:lnTo>
                  <a:lnTo>
                    <a:pt x="2568" y="60"/>
                  </a:lnTo>
                  <a:lnTo>
                    <a:pt x="2626" y="69"/>
                  </a:lnTo>
                  <a:lnTo>
                    <a:pt x="2677" y="79"/>
                  </a:lnTo>
                  <a:lnTo>
                    <a:pt x="2723" y="88"/>
                  </a:lnTo>
                  <a:lnTo>
                    <a:pt x="2762" y="98"/>
                  </a:lnTo>
                  <a:lnTo>
                    <a:pt x="2795" y="109"/>
                  </a:lnTo>
                  <a:lnTo>
                    <a:pt x="2821" y="118"/>
                  </a:lnTo>
                  <a:lnTo>
                    <a:pt x="2840" y="129"/>
                  </a:lnTo>
                  <a:lnTo>
                    <a:pt x="2852" y="141"/>
                  </a:lnTo>
                  <a:lnTo>
                    <a:pt x="2855" y="152"/>
                  </a:lnTo>
                  <a:lnTo>
                    <a:pt x="2852" y="164"/>
                  </a:lnTo>
                  <a:lnTo>
                    <a:pt x="2840" y="175"/>
                  </a:lnTo>
                  <a:lnTo>
                    <a:pt x="2821" y="185"/>
                  </a:lnTo>
                  <a:lnTo>
                    <a:pt x="2795" y="196"/>
                  </a:lnTo>
                  <a:lnTo>
                    <a:pt x="2762" y="207"/>
                  </a:lnTo>
                  <a:lnTo>
                    <a:pt x="2723" y="217"/>
                  </a:lnTo>
                  <a:lnTo>
                    <a:pt x="2677" y="226"/>
                  </a:lnTo>
                  <a:lnTo>
                    <a:pt x="2626" y="235"/>
                  </a:lnTo>
                  <a:lnTo>
                    <a:pt x="2568" y="244"/>
                  </a:lnTo>
                  <a:lnTo>
                    <a:pt x="2505" y="252"/>
                  </a:lnTo>
                  <a:lnTo>
                    <a:pt x="2437" y="260"/>
                  </a:lnTo>
                  <a:lnTo>
                    <a:pt x="2364" y="267"/>
                  </a:lnTo>
                  <a:lnTo>
                    <a:pt x="2287" y="274"/>
                  </a:lnTo>
                  <a:lnTo>
                    <a:pt x="2205" y="280"/>
                  </a:lnTo>
                  <a:lnTo>
                    <a:pt x="2120" y="286"/>
                  </a:lnTo>
                  <a:lnTo>
                    <a:pt x="2029" y="290"/>
                  </a:lnTo>
                  <a:lnTo>
                    <a:pt x="1937" y="294"/>
                  </a:lnTo>
                  <a:lnTo>
                    <a:pt x="1840" y="298"/>
                  </a:lnTo>
                  <a:lnTo>
                    <a:pt x="1741" y="301"/>
                  </a:lnTo>
                  <a:lnTo>
                    <a:pt x="1639" y="303"/>
                  </a:lnTo>
                  <a:lnTo>
                    <a:pt x="1534" y="304"/>
                  </a:lnTo>
                  <a:lnTo>
                    <a:pt x="1428" y="305"/>
                  </a:lnTo>
                  <a:lnTo>
                    <a:pt x="1321" y="304"/>
                  </a:lnTo>
                  <a:lnTo>
                    <a:pt x="1217" y="303"/>
                  </a:lnTo>
                  <a:lnTo>
                    <a:pt x="1116" y="301"/>
                  </a:lnTo>
                  <a:lnTo>
                    <a:pt x="1015" y="298"/>
                  </a:lnTo>
                  <a:lnTo>
                    <a:pt x="920" y="294"/>
                  </a:lnTo>
                  <a:lnTo>
                    <a:pt x="826" y="290"/>
                  </a:lnTo>
                  <a:lnTo>
                    <a:pt x="737" y="286"/>
                  </a:lnTo>
                  <a:lnTo>
                    <a:pt x="651" y="280"/>
                  </a:lnTo>
                  <a:lnTo>
                    <a:pt x="569" y="274"/>
                  </a:lnTo>
                  <a:lnTo>
                    <a:pt x="491" y="267"/>
                  </a:lnTo>
                  <a:lnTo>
                    <a:pt x="419" y="260"/>
                  </a:lnTo>
                  <a:lnTo>
                    <a:pt x="350" y="252"/>
                  </a:lnTo>
                  <a:lnTo>
                    <a:pt x="288" y="244"/>
                  </a:lnTo>
                  <a:lnTo>
                    <a:pt x="231" y="235"/>
                  </a:lnTo>
                  <a:lnTo>
                    <a:pt x="179" y="226"/>
                  </a:lnTo>
                  <a:lnTo>
                    <a:pt x="133" y="217"/>
                  </a:lnTo>
                  <a:lnTo>
                    <a:pt x="94" y="207"/>
                  </a:lnTo>
                  <a:lnTo>
                    <a:pt x="61" y="196"/>
                  </a:lnTo>
                  <a:lnTo>
                    <a:pt x="35" y="185"/>
                  </a:lnTo>
                  <a:lnTo>
                    <a:pt x="17" y="175"/>
                  </a:lnTo>
                  <a:lnTo>
                    <a:pt x="5" y="164"/>
                  </a:lnTo>
                  <a:lnTo>
                    <a:pt x="0" y="152"/>
                  </a:lnTo>
                  <a:lnTo>
                    <a:pt x="5" y="141"/>
                  </a:lnTo>
                  <a:lnTo>
                    <a:pt x="17" y="129"/>
                  </a:lnTo>
                  <a:lnTo>
                    <a:pt x="35" y="118"/>
                  </a:lnTo>
                  <a:lnTo>
                    <a:pt x="61" y="109"/>
                  </a:lnTo>
                  <a:lnTo>
                    <a:pt x="94" y="98"/>
                  </a:lnTo>
                  <a:lnTo>
                    <a:pt x="133" y="88"/>
                  </a:lnTo>
                  <a:lnTo>
                    <a:pt x="179" y="79"/>
                  </a:lnTo>
                  <a:lnTo>
                    <a:pt x="231" y="69"/>
                  </a:lnTo>
                  <a:lnTo>
                    <a:pt x="288" y="60"/>
                  </a:lnTo>
                  <a:lnTo>
                    <a:pt x="350" y="53"/>
                  </a:lnTo>
                  <a:lnTo>
                    <a:pt x="419" y="45"/>
                  </a:lnTo>
                  <a:lnTo>
                    <a:pt x="491" y="38"/>
                  </a:lnTo>
                  <a:lnTo>
                    <a:pt x="569" y="31"/>
                  </a:lnTo>
                  <a:lnTo>
                    <a:pt x="651" y="25"/>
                  </a:lnTo>
                  <a:lnTo>
                    <a:pt x="737" y="19"/>
                  </a:lnTo>
                  <a:lnTo>
                    <a:pt x="826" y="14"/>
                  </a:lnTo>
                  <a:lnTo>
                    <a:pt x="920" y="10"/>
                  </a:lnTo>
                  <a:lnTo>
                    <a:pt x="1015" y="6"/>
                  </a:lnTo>
                  <a:lnTo>
                    <a:pt x="1116" y="4"/>
                  </a:lnTo>
                  <a:lnTo>
                    <a:pt x="1217" y="2"/>
                  </a:lnTo>
                  <a:lnTo>
                    <a:pt x="1321" y="1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7" name="Group 1126">
            <a:extLst>
              <a:ext uri="{FF2B5EF4-FFF2-40B4-BE49-F238E27FC236}">
                <a16:creationId xmlns:a16="http://schemas.microsoft.com/office/drawing/2014/main" id="{C5492028-B9C1-4A7A-2B46-B1A57E377687}"/>
              </a:ext>
            </a:extLst>
          </p:cNvPr>
          <p:cNvGrpSpPr/>
          <p:nvPr/>
        </p:nvGrpSpPr>
        <p:grpSpPr>
          <a:xfrm>
            <a:off x="502173" y="1200150"/>
            <a:ext cx="3501325" cy="997311"/>
            <a:chOff x="533169" y="1200150"/>
            <a:chExt cx="3501325" cy="997311"/>
          </a:xfrm>
        </p:grpSpPr>
        <p:sp>
          <p:nvSpPr>
            <p:cNvPr id="1105" name="Freeform 149">
              <a:extLst>
                <a:ext uri="{FF2B5EF4-FFF2-40B4-BE49-F238E27FC236}">
                  <a16:creationId xmlns:a16="http://schemas.microsoft.com/office/drawing/2014/main" id="{EFF42652-D39F-DAE7-B869-E7BFC4F3E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049" y="1402692"/>
              <a:ext cx="3481566" cy="794769"/>
            </a:xfrm>
            <a:custGeom>
              <a:avLst/>
              <a:gdLst>
                <a:gd name="T0" fmla="*/ 17 w 3523"/>
                <a:gd name="T1" fmla="*/ 13 h 804"/>
                <a:gd name="T2" fmla="*/ 72 w 3523"/>
                <a:gd name="T3" fmla="*/ 36 h 804"/>
                <a:gd name="T4" fmla="*/ 156 w 3523"/>
                <a:gd name="T5" fmla="*/ 58 h 804"/>
                <a:gd name="T6" fmla="*/ 266 w 3523"/>
                <a:gd name="T7" fmla="*/ 80 h 804"/>
                <a:gd name="T8" fmla="*/ 399 w 3523"/>
                <a:gd name="T9" fmla="*/ 99 h 804"/>
                <a:gd name="T10" fmla="*/ 573 w 3523"/>
                <a:gd name="T11" fmla="*/ 117 h 804"/>
                <a:gd name="T12" fmla="*/ 773 w 3523"/>
                <a:gd name="T13" fmla="*/ 133 h 804"/>
                <a:gd name="T14" fmla="*/ 992 w 3523"/>
                <a:gd name="T15" fmla="*/ 147 h 804"/>
                <a:gd name="T16" fmla="*/ 1264 w 3523"/>
                <a:gd name="T17" fmla="*/ 158 h 804"/>
                <a:gd name="T18" fmla="*/ 1591 w 3523"/>
                <a:gd name="T19" fmla="*/ 165 h 804"/>
                <a:gd name="T20" fmla="*/ 1887 w 3523"/>
                <a:gd name="T21" fmla="*/ 165 h 804"/>
                <a:gd name="T22" fmla="*/ 2141 w 3523"/>
                <a:gd name="T23" fmla="*/ 161 h 804"/>
                <a:gd name="T24" fmla="*/ 2393 w 3523"/>
                <a:gd name="T25" fmla="*/ 154 h 804"/>
                <a:gd name="T26" fmla="*/ 2626 w 3523"/>
                <a:gd name="T27" fmla="*/ 142 h 804"/>
                <a:gd name="T28" fmla="*/ 2840 w 3523"/>
                <a:gd name="T29" fmla="*/ 127 h 804"/>
                <a:gd name="T30" fmla="*/ 3032 w 3523"/>
                <a:gd name="T31" fmla="*/ 110 h 804"/>
                <a:gd name="T32" fmla="*/ 3181 w 3523"/>
                <a:gd name="T33" fmla="*/ 90 h 804"/>
                <a:gd name="T34" fmla="*/ 3307 w 3523"/>
                <a:gd name="T35" fmla="*/ 71 h 804"/>
                <a:gd name="T36" fmla="*/ 3408 w 3523"/>
                <a:gd name="T37" fmla="*/ 48 h 804"/>
                <a:gd name="T38" fmla="*/ 3480 w 3523"/>
                <a:gd name="T39" fmla="*/ 25 h 804"/>
                <a:gd name="T40" fmla="*/ 3523 w 3523"/>
                <a:gd name="T41" fmla="*/ 0 h 804"/>
                <a:gd name="T42" fmla="*/ 3389 w 3523"/>
                <a:gd name="T43" fmla="*/ 255 h 804"/>
                <a:gd name="T44" fmla="*/ 3255 w 3523"/>
                <a:gd name="T45" fmla="*/ 510 h 804"/>
                <a:gd name="T46" fmla="*/ 3185 w 3523"/>
                <a:gd name="T47" fmla="*/ 650 h 804"/>
                <a:gd name="T48" fmla="*/ 3154 w 3523"/>
                <a:gd name="T49" fmla="*/ 674 h 804"/>
                <a:gd name="T50" fmla="*/ 3094 w 3523"/>
                <a:gd name="T51" fmla="*/ 697 h 804"/>
                <a:gd name="T52" fmla="*/ 3009 w 3523"/>
                <a:gd name="T53" fmla="*/ 719 h 804"/>
                <a:gd name="T54" fmla="*/ 2899 w 3523"/>
                <a:gd name="T55" fmla="*/ 738 h 804"/>
                <a:gd name="T56" fmla="*/ 2760 w 3523"/>
                <a:gd name="T57" fmla="*/ 757 h 804"/>
                <a:gd name="T58" fmla="*/ 2589 w 3523"/>
                <a:gd name="T59" fmla="*/ 774 h 804"/>
                <a:gd name="T60" fmla="*/ 2399 w 3523"/>
                <a:gd name="T61" fmla="*/ 787 h 804"/>
                <a:gd name="T62" fmla="*/ 2189 w 3523"/>
                <a:gd name="T63" fmla="*/ 796 h 804"/>
                <a:gd name="T64" fmla="*/ 1965 w 3523"/>
                <a:gd name="T65" fmla="*/ 803 h 804"/>
                <a:gd name="T66" fmla="*/ 1761 w 3523"/>
                <a:gd name="T67" fmla="*/ 804 h 804"/>
                <a:gd name="T68" fmla="*/ 1471 w 3523"/>
                <a:gd name="T69" fmla="*/ 801 h 804"/>
                <a:gd name="T70" fmla="*/ 1201 w 3523"/>
                <a:gd name="T71" fmla="*/ 791 h 804"/>
                <a:gd name="T72" fmla="*/ 1006 w 3523"/>
                <a:gd name="T73" fmla="*/ 779 h 804"/>
                <a:gd name="T74" fmla="*/ 831 w 3523"/>
                <a:gd name="T75" fmla="*/ 764 h 804"/>
                <a:gd name="T76" fmla="*/ 677 w 3523"/>
                <a:gd name="T77" fmla="*/ 746 h 804"/>
                <a:gd name="T78" fmla="*/ 554 w 3523"/>
                <a:gd name="T79" fmla="*/ 726 h 804"/>
                <a:gd name="T80" fmla="*/ 460 w 3523"/>
                <a:gd name="T81" fmla="*/ 706 h 804"/>
                <a:gd name="T82" fmla="*/ 392 w 3523"/>
                <a:gd name="T83" fmla="*/ 684 h 804"/>
                <a:gd name="T84" fmla="*/ 349 w 3523"/>
                <a:gd name="T85" fmla="*/ 662 h 804"/>
                <a:gd name="T86" fmla="*/ 333 w 3523"/>
                <a:gd name="T87" fmla="*/ 637 h 804"/>
                <a:gd name="T88" fmla="*/ 200 w 3523"/>
                <a:gd name="T89" fmla="*/ 382 h 804"/>
                <a:gd name="T90" fmla="*/ 66 w 3523"/>
                <a:gd name="T91" fmla="*/ 127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23" h="804">
                  <a:moveTo>
                    <a:pt x="0" y="0"/>
                  </a:moveTo>
                  <a:lnTo>
                    <a:pt x="17" y="13"/>
                  </a:lnTo>
                  <a:lnTo>
                    <a:pt x="41" y="25"/>
                  </a:lnTo>
                  <a:lnTo>
                    <a:pt x="72" y="36"/>
                  </a:lnTo>
                  <a:lnTo>
                    <a:pt x="111" y="47"/>
                  </a:lnTo>
                  <a:lnTo>
                    <a:pt x="156" y="58"/>
                  </a:lnTo>
                  <a:lnTo>
                    <a:pt x="208" y="69"/>
                  </a:lnTo>
                  <a:lnTo>
                    <a:pt x="266" y="80"/>
                  </a:lnTo>
                  <a:lnTo>
                    <a:pt x="329" y="89"/>
                  </a:lnTo>
                  <a:lnTo>
                    <a:pt x="399" y="99"/>
                  </a:lnTo>
                  <a:lnTo>
                    <a:pt x="483" y="109"/>
                  </a:lnTo>
                  <a:lnTo>
                    <a:pt x="573" y="117"/>
                  </a:lnTo>
                  <a:lnTo>
                    <a:pt x="670" y="126"/>
                  </a:lnTo>
                  <a:lnTo>
                    <a:pt x="773" y="133"/>
                  </a:lnTo>
                  <a:lnTo>
                    <a:pt x="880" y="141"/>
                  </a:lnTo>
                  <a:lnTo>
                    <a:pt x="992" y="147"/>
                  </a:lnTo>
                  <a:lnTo>
                    <a:pt x="1109" y="153"/>
                  </a:lnTo>
                  <a:lnTo>
                    <a:pt x="1264" y="158"/>
                  </a:lnTo>
                  <a:lnTo>
                    <a:pt x="1425" y="163"/>
                  </a:lnTo>
                  <a:lnTo>
                    <a:pt x="1591" y="165"/>
                  </a:lnTo>
                  <a:lnTo>
                    <a:pt x="1761" y="166"/>
                  </a:lnTo>
                  <a:lnTo>
                    <a:pt x="1887" y="165"/>
                  </a:lnTo>
                  <a:lnTo>
                    <a:pt x="2009" y="164"/>
                  </a:lnTo>
                  <a:lnTo>
                    <a:pt x="2141" y="161"/>
                  </a:lnTo>
                  <a:lnTo>
                    <a:pt x="2268" y="158"/>
                  </a:lnTo>
                  <a:lnTo>
                    <a:pt x="2393" y="154"/>
                  </a:lnTo>
                  <a:lnTo>
                    <a:pt x="2512" y="149"/>
                  </a:lnTo>
                  <a:lnTo>
                    <a:pt x="2626" y="142"/>
                  </a:lnTo>
                  <a:lnTo>
                    <a:pt x="2736" y="135"/>
                  </a:lnTo>
                  <a:lnTo>
                    <a:pt x="2840" y="127"/>
                  </a:lnTo>
                  <a:lnTo>
                    <a:pt x="2939" y="118"/>
                  </a:lnTo>
                  <a:lnTo>
                    <a:pt x="3032" y="110"/>
                  </a:lnTo>
                  <a:lnTo>
                    <a:pt x="3109" y="100"/>
                  </a:lnTo>
                  <a:lnTo>
                    <a:pt x="3181" y="90"/>
                  </a:lnTo>
                  <a:lnTo>
                    <a:pt x="3247" y="81"/>
                  </a:lnTo>
                  <a:lnTo>
                    <a:pt x="3307" y="71"/>
                  </a:lnTo>
                  <a:lnTo>
                    <a:pt x="3361" y="59"/>
                  </a:lnTo>
                  <a:lnTo>
                    <a:pt x="3408" y="48"/>
                  </a:lnTo>
                  <a:lnTo>
                    <a:pt x="3447" y="36"/>
                  </a:lnTo>
                  <a:lnTo>
                    <a:pt x="3480" y="25"/>
                  </a:lnTo>
                  <a:lnTo>
                    <a:pt x="3505" y="13"/>
                  </a:lnTo>
                  <a:lnTo>
                    <a:pt x="3523" y="0"/>
                  </a:lnTo>
                  <a:lnTo>
                    <a:pt x="3456" y="127"/>
                  </a:lnTo>
                  <a:lnTo>
                    <a:pt x="3389" y="255"/>
                  </a:lnTo>
                  <a:lnTo>
                    <a:pt x="3321" y="382"/>
                  </a:lnTo>
                  <a:lnTo>
                    <a:pt x="3255" y="510"/>
                  </a:lnTo>
                  <a:lnTo>
                    <a:pt x="3188" y="637"/>
                  </a:lnTo>
                  <a:lnTo>
                    <a:pt x="3185" y="650"/>
                  </a:lnTo>
                  <a:lnTo>
                    <a:pt x="3173" y="662"/>
                  </a:lnTo>
                  <a:lnTo>
                    <a:pt x="3154" y="674"/>
                  </a:lnTo>
                  <a:lnTo>
                    <a:pt x="3128" y="685"/>
                  </a:lnTo>
                  <a:lnTo>
                    <a:pt x="3094" y="697"/>
                  </a:lnTo>
                  <a:lnTo>
                    <a:pt x="3054" y="708"/>
                  </a:lnTo>
                  <a:lnTo>
                    <a:pt x="3009" y="719"/>
                  </a:lnTo>
                  <a:lnTo>
                    <a:pt x="2957" y="729"/>
                  </a:lnTo>
                  <a:lnTo>
                    <a:pt x="2899" y="738"/>
                  </a:lnTo>
                  <a:lnTo>
                    <a:pt x="2836" y="747"/>
                  </a:lnTo>
                  <a:lnTo>
                    <a:pt x="2760" y="757"/>
                  </a:lnTo>
                  <a:lnTo>
                    <a:pt x="2678" y="765"/>
                  </a:lnTo>
                  <a:lnTo>
                    <a:pt x="2589" y="774"/>
                  </a:lnTo>
                  <a:lnTo>
                    <a:pt x="2497" y="780"/>
                  </a:lnTo>
                  <a:lnTo>
                    <a:pt x="2399" y="787"/>
                  </a:lnTo>
                  <a:lnTo>
                    <a:pt x="2297" y="792"/>
                  </a:lnTo>
                  <a:lnTo>
                    <a:pt x="2189" y="796"/>
                  </a:lnTo>
                  <a:lnTo>
                    <a:pt x="2079" y="800"/>
                  </a:lnTo>
                  <a:lnTo>
                    <a:pt x="1965" y="803"/>
                  </a:lnTo>
                  <a:lnTo>
                    <a:pt x="1864" y="804"/>
                  </a:lnTo>
                  <a:lnTo>
                    <a:pt x="1761" y="804"/>
                  </a:lnTo>
                  <a:lnTo>
                    <a:pt x="1613" y="803"/>
                  </a:lnTo>
                  <a:lnTo>
                    <a:pt x="1471" y="801"/>
                  </a:lnTo>
                  <a:lnTo>
                    <a:pt x="1333" y="796"/>
                  </a:lnTo>
                  <a:lnTo>
                    <a:pt x="1201" y="791"/>
                  </a:lnTo>
                  <a:lnTo>
                    <a:pt x="1101" y="786"/>
                  </a:lnTo>
                  <a:lnTo>
                    <a:pt x="1006" y="779"/>
                  </a:lnTo>
                  <a:lnTo>
                    <a:pt x="916" y="772"/>
                  </a:lnTo>
                  <a:lnTo>
                    <a:pt x="831" y="764"/>
                  </a:lnTo>
                  <a:lnTo>
                    <a:pt x="751" y="755"/>
                  </a:lnTo>
                  <a:lnTo>
                    <a:pt x="677" y="746"/>
                  </a:lnTo>
                  <a:lnTo>
                    <a:pt x="609" y="736"/>
                  </a:lnTo>
                  <a:lnTo>
                    <a:pt x="554" y="726"/>
                  </a:lnTo>
                  <a:lnTo>
                    <a:pt x="505" y="717"/>
                  </a:lnTo>
                  <a:lnTo>
                    <a:pt x="460" y="706"/>
                  </a:lnTo>
                  <a:lnTo>
                    <a:pt x="423" y="695"/>
                  </a:lnTo>
                  <a:lnTo>
                    <a:pt x="392" y="684"/>
                  </a:lnTo>
                  <a:lnTo>
                    <a:pt x="367" y="674"/>
                  </a:lnTo>
                  <a:lnTo>
                    <a:pt x="349" y="662"/>
                  </a:lnTo>
                  <a:lnTo>
                    <a:pt x="338" y="650"/>
                  </a:lnTo>
                  <a:lnTo>
                    <a:pt x="333" y="637"/>
                  </a:lnTo>
                  <a:lnTo>
                    <a:pt x="267" y="510"/>
                  </a:lnTo>
                  <a:lnTo>
                    <a:pt x="200" y="382"/>
                  </a:lnTo>
                  <a:lnTo>
                    <a:pt x="133" y="255"/>
                  </a:lnTo>
                  <a:lnTo>
                    <a:pt x="66" y="127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6" name="Freeform 151">
              <a:extLst>
                <a:ext uri="{FF2B5EF4-FFF2-40B4-BE49-F238E27FC236}">
                  <a16:creationId xmlns:a16="http://schemas.microsoft.com/office/drawing/2014/main" id="{773A9820-7FCB-BCAA-10F7-9868C4252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169" y="1200150"/>
              <a:ext cx="3501325" cy="369707"/>
            </a:xfrm>
            <a:custGeom>
              <a:avLst/>
              <a:gdLst>
                <a:gd name="T0" fmla="*/ 1893 w 3544"/>
                <a:gd name="T1" fmla="*/ 1 h 373"/>
                <a:gd name="T2" fmla="*/ 2129 w 3544"/>
                <a:gd name="T3" fmla="*/ 4 h 373"/>
                <a:gd name="T4" fmla="*/ 2354 w 3544"/>
                <a:gd name="T5" fmla="*/ 11 h 373"/>
                <a:gd name="T6" fmla="*/ 2566 w 3544"/>
                <a:gd name="T7" fmla="*/ 20 h 373"/>
                <a:gd name="T8" fmla="*/ 2763 w 3544"/>
                <a:gd name="T9" fmla="*/ 32 h 373"/>
                <a:gd name="T10" fmla="*/ 2943 w 3544"/>
                <a:gd name="T11" fmla="*/ 46 h 373"/>
                <a:gd name="T12" fmla="*/ 3102 w 3544"/>
                <a:gd name="T13" fmla="*/ 63 h 373"/>
                <a:gd name="T14" fmla="*/ 3241 w 3544"/>
                <a:gd name="T15" fmla="*/ 83 h 373"/>
                <a:gd name="T16" fmla="*/ 3356 w 3544"/>
                <a:gd name="T17" fmla="*/ 103 h 373"/>
                <a:gd name="T18" fmla="*/ 3447 w 3544"/>
                <a:gd name="T19" fmla="*/ 125 h 373"/>
                <a:gd name="T20" fmla="*/ 3508 w 3544"/>
                <a:gd name="T21" fmla="*/ 149 h 373"/>
                <a:gd name="T22" fmla="*/ 3540 w 3544"/>
                <a:gd name="T23" fmla="*/ 173 h 373"/>
                <a:gd name="T24" fmla="*/ 3540 w 3544"/>
                <a:gd name="T25" fmla="*/ 199 h 373"/>
                <a:gd name="T26" fmla="*/ 3508 w 3544"/>
                <a:gd name="T27" fmla="*/ 224 h 373"/>
                <a:gd name="T28" fmla="*/ 3447 w 3544"/>
                <a:gd name="T29" fmla="*/ 248 h 373"/>
                <a:gd name="T30" fmla="*/ 3356 w 3544"/>
                <a:gd name="T31" fmla="*/ 270 h 373"/>
                <a:gd name="T32" fmla="*/ 3241 w 3544"/>
                <a:gd name="T33" fmla="*/ 291 h 373"/>
                <a:gd name="T34" fmla="*/ 3102 w 3544"/>
                <a:gd name="T35" fmla="*/ 309 h 373"/>
                <a:gd name="T36" fmla="*/ 2943 w 3544"/>
                <a:gd name="T37" fmla="*/ 326 h 373"/>
                <a:gd name="T38" fmla="*/ 2763 w 3544"/>
                <a:gd name="T39" fmla="*/ 340 h 373"/>
                <a:gd name="T40" fmla="*/ 2566 w 3544"/>
                <a:gd name="T41" fmla="*/ 353 h 373"/>
                <a:gd name="T42" fmla="*/ 2354 w 3544"/>
                <a:gd name="T43" fmla="*/ 362 h 373"/>
                <a:gd name="T44" fmla="*/ 2129 w 3544"/>
                <a:gd name="T45" fmla="*/ 368 h 373"/>
                <a:gd name="T46" fmla="*/ 1893 w 3544"/>
                <a:gd name="T47" fmla="*/ 372 h 373"/>
                <a:gd name="T48" fmla="*/ 1651 w 3544"/>
                <a:gd name="T49" fmla="*/ 372 h 373"/>
                <a:gd name="T50" fmla="*/ 1415 w 3544"/>
                <a:gd name="T51" fmla="*/ 368 h 373"/>
                <a:gd name="T52" fmla="*/ 1190 w 3544"/>
                <a:gd name="T53" fmla="*/ 362 h 373"/>
                <a:gd name="T54" fmla="*/ 978 w 3544"/>
                <a:gd name="T55" fmla="*/ 353 h 373"/>
                <a:gd name="T56" fmla="*/ 781 w 3544"/>
                <a:gd name="T57" fmla="*/ 340 h 373"/>
                <a:gd name="T58" fmla="*/ 602 w 3544"/>
                <a:gd name="T59" fmla="*/ 326 h 373"/>
                <a:gd name="T60" fmla="*/ 441 w 3544"/>
                <a:gd name="T61" fmla="*/ 309 h 373"/>
                <a:gd name="T62" fmla="*/ 302 w 3544"/>
                <a:gd name="T63" fmla="*/ 291 h 373"/>
                <a:gd name="T64" fmla="*/ 187 w 3544"/>
                <a:gd name="T65" fmla="*/ 270 h 373"/>
                <a:gd name="T66" fmla="*/ 98 w 3544"/>
                <a:gd name="T67" fmla="*/ 248 h 373"/>
                <a:gd name="T68" fmla="*/ 36 w 3544"/>
                <a:gd name="T69" fmla="*/ 224 h 373"/>
                <a:gd name="T70" fmla="*/ 4 w 3544"/>
                <a:gd name="T71" fmla="*/ 199 h 373"/>
                <a:gd name="T72" fmla="*/ 4 w 3544"/>
                <a:gd name="T73" fmla="*/ 173 h 373"/>
                <a:gd name="T74" fmla="*/ 36 w 3544"/>
                <a:gd name="T75" fmla="*/ 149 h 373"/>
                <a:gd name="T76" fmla="*/ 98 w 3544"/>
                <a:gd name="T77" fmla="*/ 125 h 373"/>
                <a:gd name="T78" fmla="*/ 187 w 3544"/>
                <a:gd name="T79" fmla="*/ 103 h 373"/>
                <a:gd name="T80" fmla="*/ 302 w 3544"/>
                <a:gd name="T81" fmla="*/ 83 h 373"/>
                <a:gd name="T82" fmla="*/ 441 w 3544"/>
                <a:gd name="T83" fmla="*/ 63 h 373"/>
                <a:gd name="T84" fmla="*/ 602 w 3544"/>
                <a:gd name="T85" fmla="*/ 46 h 373"/>
                <a:gd name="T86" fmla="*/ 781 w 3544"/>
                <a:gd name="T87" fmla="*/ 32 h 373"/>
                <a:gd name="T88" fmla="*/ 978 w 3544"/>
                <a:gd name="T89" fmla="*/ 20 h 373"/>
                <a:gd name="T90" fmla="*/ 1190 w 3544"/>
                <a:gd name="T91" fmla="*/ 11 h 373"/>
                <a:gd name="T92" fmla="*/ 1415 w 3544"/>
                <a:gd name="T93" fmla="*/ 4 h 373"/>
                <a:gd name="T94" fmla="*/ 1651 w 3544"/>
                <a:gd name="T95" fmla="*/ 1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44" h="373">
                  <a:moveTo>
                    <a:pt x="1772" y="0"/>
                  </a:moveTo>
                  <a:lnTo>
                    <a:pt x="1893" y="1"/>
                  </a:lnTo>
                  <a:lnTo>
                    <a:pt x="2013" y="2"/>
                  </a:lnTo>
                  <a:lnTo>
                    <a:pt x="2129" y="4"/>
                  </a:lnTo>
                  <a:lnTo>
                    <a:pt x="2243" y="7"/>
                  </a:lnTo>
                  <a:lnTo>
                    <a:pt x="2354" y="11"/>
                  </a:lnTo>
                  <a:lnTo>
                    <a:pt x="2462" y="15"/>
                  </a:lnTo>
                  <a:lnTo>
                    <a:pt x="2566" y="20"/>
                  </a:lnTo>
                  <a:lnTo>
                    <a:pt x="2666" y="26"/>
                  </a:lnTo>
                  <a:lnTo>
                    <a:pt x="2763" y="32"/>
                  </a:lnTo>
                  <a:lnTo>
                    <a:pt x="2855" y="39"/>
                  </a:lnTo>
                  <a:lnTo>
                    <a:pt x="2943" y="46"/>
                  </a:lnTo>
                  <a:lnTo>
                    <a:pt x="3025" y="55"/>
                  </a:lnTo>
                  <a:lnTo>
                    <a:pt x="3102" y="63"/>
                  </a:lnTo>
                  <a:lnTo>
                    <a:pt x="3175" y="73"/>
                  </a:lnTo>
                  <a:lnTo>
                    <a:pt x="3241" y="83"/>
                  </a:lnTo>
                  <a:lnTo>
                    <a:pt x="3302" y="92"/>
                  </a:lnTo>
                  <a:lnTo>
                    <a:pt x="3356" y="103"/>
                  </a:lnTo>
                  <a:lnTo>
                    <a:pt x="3405" y="114"/>
                  </a:lnTo>
                  <a:lnTo>
                    <a:pt x="3447" y="125"/>
                  </a:lnTo>
                  <a:lnTo>
                    <a:pt x="3481" y="137"/>
                  </a:lnTo>
                  <a:lnTo>
                    <a:pt x="3508" y="149"/>
                  </a:lnTo>
                  <a:lnTo>
                    <a:pt x="3528" y="161"/>
                  </a:lnTo>
                  <a:lnTo>
                    <a:pt x="3540" y="173"/>
                  </a:lnTo>
                  <a:lnTo>
                    <a:pt x="3544" y="186"/>
                  </a:lnTo>
                  <a:lnTo>
                    <a:pt x="3540" y="199"/>
                  </a:lnTo>
                  <a:lnTo>
                    <a:pt x="3528" y="212"/>
                  </a:lnTo>
                  <a:lnTo>
                    <a:pt x="3508" y="224"/>
                  </a:lnTo>
                  <a:lnTo>
                    <a:pt x="3481" y="236"/>
                  </a:lnTo>
                  <a:lnTo>
                    <a:pt x="3447" y="248"/>
                  </a:lnTo>
                  <a:lnTo>
                    <a:pt x="3405" y="259"/>
                  </a:lnTo>
                  <a:lnTo>
                    <a:pt x="3356" y="270"/>
                  </a:lnTo>
                  <a:lnTo>
                    <a:pt x="3302" y="280"/>
                  </a:lnTo>
                  <a:lnTo>
                    <a:pt x="3241" y="291"/>
                  </a:lnTo>
                  <a:lnTo>
                    <a:pt x="3175" y="301"/>
                  </a:lnTo>
                  <a:lnTo>
                    <a:pt x="3102" y="309"/>
                  </a:lnTo>
                  <a:lnTo>
                    <a:pt x="3025" y="318"/>
                  </a:lnTo>
                  <a:lnTo>
                    <a:pt x="2943" y="326"/>
                  </a:lnTo>
                  <a:lnTo>
                    <a:pt x="2855" y="334"/>
                  </a:lnTo>
                  <a:lnTo>
                    <a:pt x="2763" y="340"/>
                  </a:lnTo>
                  <a:lnTo>
                    <a:pt x="2666" y="347"/>
                  </a:lnTo>
                  <a:lnTo>
                    <a:pt x="2566" y="353"/>
                  </a:lnTo>
                  <a:lnTo>
                    <a:pt x="2462" y="358"/>
                  </a:lnTo>
                  <a:lnTo>
                    <a:pt x="2354" y="362"/>
                  </a:lnTo>
                  <a:lnTo>
                    <a:pt x="2243" y="366"/>
                  </a:lnTo>
                  <a:lnTo>
                    <a:pt x="2129" y="368"/>
                  </a:lnTo>
                  <a:lnTo>
                    <a:pt x="2013" y="371"/>
                  </a:lnTo>
                  <a:lnTo>
                    <a:pt x="1893" y="372"/>
                  </a:lnTo>
                  <a:lnTo>
                    <a:pt x="1772" y="373"/>
                  </a:lnTo>
                  <a:lnTo>
                    <a:pt x="1651" y="372"/>
                  </a:lnTo>
                  <a:lnTo>
                    <a:pt x="1532" y="371"/>
                  </a:lnTo>
                  <a:lnTo>
                    <a:pt x="1415" y="368"/>
                  </a:lnTo>
                  <a:lnTo>
                    <a:pt x="1301" y="366"/>
                  </a:lnTo>
                  <a:lnTo>
                    <a:pt x="1190" y="362"/>
                  </a:lnTo>
                  <a:lnTo>
                    <a:pt x="1082" y="358"/>
                  </a:lnTo>
                  <a:lnTo>
                    <a:pt x="978" y="353"/>
                  </a:lnTo>
                  <a:lnTo>
                    <a:pt x="877" y="347"/>
                  </a:lnTo>
                  <a:lnTo>
                    <a:pt x="781" y="340"/>
                  </a:lnTo>
                  <a:lnTo>
                    <a:pt x="689" y="334"/>
                  </a:lnTo>
                  <a:lnTo>
                    <a:pt x="602" y="326"/>
                  </a:lnTo>
                  <a:lnTo>
                    <a:pt x="519" y="318"/>
                  </a:lnTo>
                  <a:lnTo>
                    <a:pt x="441" y="309"/>
                  </a:lnTo>
                  <a:lnTo>
                    <a:pt x="369" y="301"/>
                  </a:lnTo>
                  <a:lnTo>
                    <a:pt x="302" y="291"/>
                  </a:lnTo>
                  <a:lnTo>
                    <a:pt x="242" y="280"/>
                  </a:lnTo>
                  <a:lnTo>
                    <a:pt x="187" y="270"/>
                  </a:lnTo>
                  <a:lnTo>
                    <a:pt x="139" y="259"/>
                  </a:lnTo>
                  <a:lnTo>
                    <a:pt x="98" y="248"/>
                  </a:lnTo>
                  <a:lnTo>
                    <a:pt x="64" y="236"/>
                  </a:lnTo>
                  <a:lnTo>
                    <a:pt x="36" y="224"/>
                  </a:lnTo>
                  <a:lnTo>
                    <a:pt x="16" y="212"/>
                  </a:lnTo>
                  <a:lnTo>
                    <a:pt x="4" y="199"/>
                  </a:lnTo>
                  <a:lnTo>
                    <a:pt x="0" y="186"/>
                  </a:lnTo>
                  <a:lnTo>
                    <a:pt x="4" y="173"/>
                  </a:lnTo>
                  <a:lnTo>
                    <a:pt x="16" y="161"/>
                  </a:lnTo>
                  <a:lnTo>
                    <a:pt x="36" y="149"/>
                  </a:lnTo>
                  <a:lnTo>
                    <a:pt x="64" y="137"/>
                  </a:lnTo>
                  <a:lnTo>
                    <a:pt x="98" y="125"/>
                  </a:lnTo>
                  <a:lnTo>
                    <a:pt x="139" y="114"/>
                  </a:lnTo>
                  <a:lnTo>
                    <a:pt x="187" y="103"/>
                  </a:lnTo>
                  <a:lnTo>
                    <a:pt x="242" y="92"/>
                  </a:lnTo>
                  <a:lnTo>
                    <a:pt x="302" y="83"/>
                  </a:lnTo>
                  <a:lnTo>
                    <a:pt x="369" y="73"/>
                  </a:lnTo>
                  <a:lnTo>
                    <a:pt x="441" y="63"/>
                  </a:lnTo>
                  <a:lnTo>
                    <a:pt x="519" y="55"/>
                  </a:lnTo>
                  <a:lnTo>
                    <a:pt x="602" y="46"/>
                  </a:lnTo>
                  <a:lnTo>
                    <a:pt x="689" y="39"/>
                  </a:lnTo>
                  <a:lnTo>
                    <a:pt x="781" y="32"/>
                  </a:lnTo>
                  <a:lnTo>
                    <a:pt x="877" y="26"/>
                  </a:lnTo>
                  <a:lnTo>
                    <a:pt x="978" y="20"/>
                  </a:lnTo>
                  <a:lnTo>
                    <a:pt x="1082" y="15"/>
                  </a:lnTo>
                  <a:lnTo>
                    <a:pt x="1190" y="11"/>
                  </a:lnTo>
                  <a:lnTo>
                    <a:pt x="1301" y="7"/>
                  </a:lnTo>
                  <a:lnTo>
                    <a:pt x="1415" y="4"/>
                  </a:lnTo>
                  <a:lnTo>
                    <a:pt x="1532" y="2"/>
                  </a:lnTo>
                  <a:lnTo>
                    <a:pt x="1651" y="1"/>
                  </a:lnTo>
                  <a:lnTo>
                    <a:pt x="177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  <a:shade val="30000"/>
                    <a:satMod val="115000"/>
                  </a:schemeClr>
                </a:gs>
                <a:gs pos="50000">
                  <a:schemeClr val="accent1">
                    <a:lumMod val="50000"/>
                    <a:shade val="67500"/>
                    <a:satMod val="115000"/>
                  </a:schemeClr>
                </a:gs>
                <a:gs pos="100000">
                  <a:schemeClr val="accent1">
                    <a:lumMod val="5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reeform 219">
            <a:extLst>
              <a:ext uri="{FF2B5EF4-FFF2-40B4-BE49-F238E27FC236}">
                <a16:creationId xmlns:a16="http://schemas.microsoft.com/office/drawing/2014/main" id="{37EE6574-B8CF-5C36-E6E2-229B2EC0209D}"/>
              </a:ext>
            </a:extLst>
          </p:cNvPr>
          <p:cNvSpPr>
            <a:spLocks noEditPoints="1"/>
          </p:cNvSpPr>
          <p:nvPr/>
        </p:nvSpPr>
        <p:spPr bwMode="auto">
          <a:xfrm>
            <a:off x="2060316" y="3798812"/>
            <a:ext cx="407987" cy="479425"/>
          </a:xfrm>
          <a:custGeom>
            <a:avLst/>
            <a:gdLst>
              <a:gd name="T0" fmla="*/ 2005 w 2826"/>
              <a:gd name="T1" fmla="*/ 1496 h 3316"/>
              <a:gd name="T2" fmla="*/ 1958 w 2826"/>
              <a:gd name="T3" fmla="*/ 1777 h 3316"/>
              <a:gd name="T4" fmla="*/ 2003 w 2826"/>
              <a:gd name="T5" fmla="*/ 1861 h 3316"/>
              <a:gd name="T6" fmla="*/ 2103 w 2826"/>
              <a:gd name="T7" fmla="*/ 1902 h 3316"/>
              <a:gd name="T8" fmla="*/ 2620 w 2826"/>
              <a:gd name="T9" fmla="*/ 1385 h 3316"/>
              <a:gd name="T10" fmla="*/ 2620 w 2826"/>
              <a:gd name="T11" fmla="*/ 1385 h 3316"/>
              <a:gd name="T12" fmla="*/ 793 w 2826"/>
              <a:gd name="T13" fmla="*/ 1720 h 3316"/>
              <a:gd name="T14" fmla="*/ 914 w 2826"/>
              <a:gd name="T15" fmla="*/ 1697 h 3316"/>
              <a:gd name="T16" fmla="*/ 1564 w 2826"/>
              <a:gd name="T17" fmla="*/ 1146 h 3316"/>
              <a:gd name="T18" fmla="*/ 1666 w 2826"/>
              <a:gd name="T19" fmla="*/ 1551 h 3316"/>
              <a:gd name="T20" fmla="*/ 1797 w 2826"/>
              <a:gd name="T21" fmla="*/ 1572 h 3316"/>
              <a:gd name="T22" fmla="*/ 1731 w 2826"/>
              <a:gd name="T23" fmla="*/ 1245 h 3316"/>
              <a:gd name="T24" fmla="*/ 1674 w 2826"/>
              <a:gd name="T25" fmla="*/ 1169 h 3316"/>
              <a:gd name="T26" fmla="*/ 1810 w 2826"/>
              <a:gd name="T27" fmla="*/ 952 h 3316"/>
              <a:gd name="T28" fmla="*/ 1922 w 2826"/>
              <a:gd name="T29" fmla="*/ 1347 h 3316"/>
              <a:gd name="T30" fmla="*/ 2032 w 2826"/>
              <a:gd name="T31" fmla="*/ 1371 h 3316"/>
              <a:gd name="T32" fmla="*/ 1945 w 2826"/>
              <a:gd name="T33" fmla="*/ 975 h 3316"/>
              <a:gd name="T34" fmla="*/ 1810 w 2826"/>
              <a:gd name="T35" fmla="*/ 952 h 3316"/>
              <a:gd name="T36" fmla="*/ 2598 w 2826"/>
              <a:gd name="T37" fmla="*/ 1264 h 3316"/>
              <a:gd name="T38" fmla="*/ 302 w 2826"/>
              <a:gd name="T39" fmla="*/ 1257 h 3316"/>
              <a:gd name="T40" fmla="*/ 746 w 2826"/>
              <a:gd name="T41" fmla="*/ 763 h 3316"/>
              <a:gd name="T42" fmla="*/ 1508 w 2826"/>
              <a:gd name="T43" fmla="*/ 623 h 3316"/>
              <a:gd name="T44" fmla="*/ 1542 w 2826"/>
              <a:gd name="T45" fmla="*/ 1025 h 3316"/>
              <a:gd name="T46" fmla="*/ 1702 w 2826"/>
              <a:gd name="T47" fmla="*/ 1044 h 3316"/>
              <a:gd name="T48" fmla="*/ 1589 w 2826"/>
              <a:gd name="T49" fmla="*/ 649 h 3316"/>
              <a:gd name="T50" fmla="*/ 1720 w 2826"/>
              <a:gd name="T51" fmla="*/ 453 h 3316"/>
              <a:gd name="T52" fmla="*/ 1780 w 2826"/>
              <a:gd name="T53" fmla="*/ 751 h 3316"/>
              <a:gd name="T54" fmla="*/ 1838 w 2826"/>
              <a:gd name="T55" fmla="*/ 826 h 3316"/>
              <a:gd name="T56" fmla="*/ 1948 w 2826"/>
              <a:gd name="T57" fmla="*/ 850 h 3316"/>
              <a:gd name="T58" fmla="*/ 1836 w 2826"/>
              <a:gd name="T59" fmla="*/ 474 h 3316"/>
              <a:gd name="T60" fmla="*/ 2436 w 2826"/>
              <a:gd name="T61" fmla="*/ 365 h 3316"/>
              <a:gd name="T62" fmla="*/ 2436 w 2826"/>
              <a:gd name="T63" fmla="*/ 365 h 3316"/>
              <a:gd name="T64" fmla="*/ 603 w 2826"/>
              <a:gd name="T65" fmla="*/ 665 h 3316"/>
              <a:gd name="T66" fmla="*/ 725 w 2826"/>
              <a:gd name="T67" fmla="*/ 642 h 3316"/>
              <a:gd name="T68" fmla="*/ 1385 w 2826"/>
              <a:gd name="T69" fmla="*/ 125 h 3316"/>
              <a:gd name="T70" fmla="*/ 1496 w 2826"/>
              <a:gd name="T71" fmla="*/ 501 h 3316"/>
              <a:gd name="T72" fmla="*/ 1558 w 2826"/>
              <a:gd name="T73" fmla="*/ 248 h 3316"/>
              <a:gd name="T74" fmla="*/ 1530 w 2826"/>
              <a:gd name="T75" fmla="*/ 182 h 3316"/>
              <a:gd name="T76" fmla="*/ 1442 w 2826"/>
              <a:gd name="T77" fmla="*/ 126 h 3316"/>
              <a:gd name="T78" fmla="*/ 1468 w 2826"/>
              <a:gd name="T79" fmla="*/ 5 h 3316"/>
              <a:gd name="T80" fmla="*/ 1593 w 2826"/>
              <a:gd name="T81" fmla="*/ 70 h 3316"/>
              <a:gd name="T82" fmla="*/ 1671 w 2826"/>
              <a:gd name="T83" fmla="*/ 190 h 3316"/>
              <a:gd name="T84" fmla="*/ 1708 w 2826"/>
              <a:gd name="T85" fmla="*/ 292 h 3316"/>
              <a:gd name="T86" fmla="*/ 1796 w 2826"/>
              <a:gd name="T87" fmla="*/ 348 h 3316"/>
              <a:gd name="T88" fmla="*/ 2490 w 2826"/>
              <a:gd name="T89" fmla="*/ 232 h 3316"/>
              <a:gd name="T90" fmla="*/ 2541 w 2826"/>
              <a:gd name="T91" fmla="*/ 267 h 3316"/>
              <a:gd name="T92" fmla="*/ 2636 w 2826"/>
              <a:gd name="T93" fmla="*/ 784 h 3316"/>
              <a:gd name="T94" fmla="*/ 2816 w 2826"/>
              <a:gd name="T95" fmla="*/ 1879 h 3316"/>
              <a:gd name="T96" fmla="*/ 2154 w 2826"/>
              <a:gd name="T97" fmla="*/ 2021 h 3316"/>
              <a:gd name="T98" fmla="*/ 2015 w 2826"/>
              <a:gd name="T99" fmla="*/ 2010 h 3316"/>
              <a:gd name="T100" fmla="*/ 1898 w 2826"/>
              <a:gd name="T101" fmla="*/ 1929 h 3316"/>
              <a:gd name="T102" fmla="*/ 1837 w 2826"/>
              <a:gd name="T103" fmla="*/ 1799 h 3316"/>
              <a:gd name="T104" fmla="*/ 1792 w 2826"/>
              <a:gd name="T105" fmla="*/ 1714 h 3316"/>
              <a:gd name="T106" fmla="*/ 1693 w 2826"/>
              <a:gd name="T107" fmla="*/ 1673 h 3316"/>
              <a:gd name="T108" fmla="*/ 676 w 2826"/>
              <a:gd name="T109" fmla="*/ 3260 h 3316"/>
              <a:gd name="T110" fmla="*/ 642 w 2826"/>
              <a:gd name="T111" fmla="*/ 3310 h 3316"/>
              <a:gd name="T112" fmla="*/ 597 w 2826"/>
              <a:gd name="T113" fmla="*/ 3314 h 3316"/>
              <a:gd name="T114" fmla="*/ 555 w 2826"/>
              <a:gd name="T115" fmla="*/ 3267 h 3316"/>
              <a:gd name="T116" fmla="*/ 0 w 2826"/>
              <a:gd name="T117" fmla="*/ 305 h 3316"/>
              <a:gd name="T118" fmla="*/ 35 w 2826"/>
              <a:gd name="T119" fmla="*/ 255 h 3316"/>
              <a:gd name="T120" fmla="*/ 1070 w 2826"/>
              <a:gd name="T121" fmla="*/ 59 h 3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26" h="3316">
                <a:moveTo>
                  <a:pt x="2142" y="1474"/>
                </a:moveTo>
                <a:lnTo>
                  <a:pt x="2055" y="1491"/>
                </a:lnTo>
                <a:lnTo>
                  <a:pt x="2030" y="1495"/>
                </a:lnTo>
                <a:lnTo>
                  <a:pt x="2005" y="1496"/>
                </a:lnTo>
                <a:lnTo>
                  <a:pt x="1971" y="1493"/>
                </a:lnTo>
                <a:lnTo>
                  <a:pt x="1937" y="1487"/>
                </a:lnTo>
                <a:lnTo>
                  <a:pt x="1904" y="1476"/>
                </a:lnTo>
                <a:lnTo>
                  <a:pt x="1958" y="1777"/>
                </a:lnTo>
                <a:lnTo>
                  <a:pt x="1965" y="1801"/>
                </a:lnTo>
                <a:lnTo>
                  <a:pt x="1974" y="1823"/>
                </a:lnTo>
                <a:lnTo>
                  <a:pt x="1987" y="1843"/>
                </a:lnTo>
                <a:lnTo>
                  <a:pt x="2003" y="1861"/>
                </a:lnTo>
                <a:lnTo>
                  <a:pt x="2023" y="1876"/>
                </a:lnTo>
                <a:lnTo>
                  <a:pt x="2047" y="1891"/>
                </a:lnTo>
                <a:lnTo>
                  <a:pt x="2074" y="1899"/>
                </a:lnTo>
                <a:lnTo>
                  <a:pt x="2103" y="1902"/>
                </a:lnTo>
                <a:lnTo>
                  <a:pt x="2131" y="1900"/>
                </a:lnTo>
                <a:lnTo>
                  <a:pt x="2215" y="1884"/>
                </a:lnTo>
                <a:lnTo>
                  <a:pt x="2142" y="1474"/>
                </a:lnTo>
                <a:close/>
                <a:moveTo>
                  <a:pt x="2620" y="1385"/>
                </a:moveTo>
                <a:lnTo>
                  <a:pt x="2263" y="1451"/>
                </a:lnTo>
                <a:lnTo>
                  <a:pt x="2337" y="1862"/>
                </a:lnTo>
                <a:lnTo>
                  <a:pt x="2693" y="1795"/>
                </a:lnTo>
                <a:lnTo>
                  <a:pt x="2620" y="1385"/>
                </a:lnTo>
                <a:close/>
                <a:moveTo>
                  <a:pt x="718" y="1304"/>
                </a:moveTo>
                <a:lnTo>
                  <a:pt x="325" y="1378"/>
                </a:lnTo>
                <a:lnTo>
                  <a:pt x="403" y="1797"/>
                </a:lnTo>
                <a:lnTo>
                  <a:pt x="793" y="1720"/>
                </a:lnTo>
                <a:lnTo>
                  <a:pt x="718" y="1304"/>
                </a:lnTo>
                <a:close/>
                <a:moveTo>
                  <a:pt x="1214" y="1211"/>
                </a:moveTo>
                <a:lnTo>
                  <a:pt x="840" y="1281"/>
                </a:lnTo>
                <a:lnTo>
                  <a:pt x="914" y="1697"/>
                </a:lnTo>
                <a:lnTo>
                  <a:pt x="1288" y="1624"/>
                </a:lnTo>
                <a:lnTo>
                  <a:pt x="1214" y="1211"/>
                </a:lnTo>
                <a:close/>
                <a:moveTo>
                  <a:pt x="1593" y="1144"/>
                </a:moveTo>
                <a:lnTo>
                  <a:pt x="1564" y="1146"/>
                </a:lnTo>
                <a:lnTo>
                  <a:pt x="1334" y="1188"/>
                </a:lnTo>
                <a:lnTo>
                  <a:pt x="1409" y="1600"/>
                </a:lnTo>
                <a:lnTo>
                  <a:pt x="1641" y="1555"/>
                </a:lnTo>
                <a:lnTo>
                  <a:pt x="1666" y="1551"/>
                </a:lnTo>
                <a:lnTo>
                  <a:pt x="1691" y="1550"/>
                </a:lnTo>
                <a:lnTo>
                  <a:pt x="1727" y="1552"/>
                </a:lnTo>
                <a:lnTo>
                  <a:pt x="1762" y="1559"/>
                </a:lnTo>
                <a:lnTo>
                  <a:pt x="1797" y="1572"/>
                </a:lnTo>
                <a:lnTo>
                  <a:pt x="1751" y="1318"/>
                </a:lnTo>
                <a:lnTo>
                  <a:pt x="1744" y="1294"/>
                </a:lnTo>
                <a:lnTo>
                  <a:pt x="1738" y="1269"/>
                </a:lnTo>
                <a:lnTo>
                  <a:pt x="1731" y="1245"/>
                </a:lnTo>
                <a:lnTo>
                  <a:pt x="1722" y="1222"/>
                </a:lnTo>
                <a:lnTo>
                  <a:pt x="1708" y="1203"/>
                </a:lnTo>
                <a:lnTo>
                  <a:pt x="1693" y="1185"/>
                </a:lnTo>
                <a:lnTo>
                  <a:pt x="1674" y="1169"/>
                </a:lnTo>
                <a:lnTo>
                  <a:pt x="1648" y="1155"/>
                </a:lnTo>
                <a:lnTo>
                  <a:pt x="1621" y="1147"/>
                </a:lnTo>
                <a:lnTo>
                  <a:pt x="1593" y="1144"/>
                </a:lnTo>
                <a:close/>
                <a:moveTo>
                  <a:pt x="1810" y="952"/>
                </a:moveTo>
                <a:lnTo>
                  <a:pt x="1869" y="1284"/>
                </a:lnTo>
                <a:lnTo>
                  <a:pt x="1883" y="1307"/>
                </a:lnTo>
                <a:lnTo>
                  <a:pt x="1901" y="1329"/>
                </a:lnTo>
                <a:lnTo>
                  <a:pt x="1922" y="1347"/>
                </a:lnTo>
                <a:lnTo>
                  <a:pt x="1948" y="1361"/>
                </a:lnTo>
                <a:lnTo>
                  <a:pt x="1975" y="1370"/>
                </a:lnTo>
                <a:lnTo>
                  <a:pt x="2003" y="1373"/>
                </a:lnTo>
                <a:lnTo>
                  <a:pt x="2032" y="1371"/>
                </a:lnTo>
                <a:lnTo>
                  <a:pt x="2120" y="1354"/>
                </a:lnTo>
                <a:lnTo>
                  <a:pt x="2049" y="956"/>
                </a:lnTo>
                <a:lnTo>
                  <a:pt x="1970" y="970"/>
                </a:lnTo>
                <a:lnTo>
                  <a:pt x="1945" y="975"/>
                </a:lnTo>
                <a:lnTo>
                  <a:pt x="1920" y="976"/>
                </a:lnTo>
                <a:lnTo>
                  <a:pt x="1883" y="973"/>
                </a:lnTo>
                <a:lnTo>
                  <a:pt x="1845" y="965"/>
                </a:lnTo>
                <a:lnTo>
                  <a:pt x="1810" y="952"/>
                </a:lnTo>
                <a:close/>
                <a:moveTo>
                  <a:pt x="2526" y="867"/>
                </a:moveTo>
                <a:lnTo>
                  <a:pt x="2170" y="933"/>
                </a:lnTo>
                <a:lnTo>
                  <a:pt x="2241" y="1331"/>
                </a:lnTo>
                <a:lnTo>
                  <a:pt x="2598" y="1264"/>
                </a:lnTo>
                <a:lnTo>
                  <a:pt x="2526" y="867"/>
                </a:lnTo>
                <a:close/>
                <a:moveTo>
                  <a:pt x="625" y="786"/>
                </a:moveTo>
                <a:lnTo>
                  <a:pt x="227" y="861"/>
                </a:lnTo>
                <a:lnTo>
                  <a:pt x="302" y="1257"/>
                </a:lnTo>
                <a:lnTo>
                  <a:pt x="697" y="1183"/>
                </a:lnTo>
                <a:lnTo>
                  <a:pt x="625" y="786"/>
                </a:lnTo>
                <a:close/>
                <a:moveTo>
                  <a:pt x="1121" y="693"/>
                </a:moveTo>
                <a:lnTo>
                  <a:pt x="746" y="763"/>
                </a:lnTo>
                <a:lnTo>
                  <a:pt x="818" y="1160"/>
                </a:lnTo>
                <a:lnTo>
                  <a:pt x="1192" y="1091"/>
                </a:lnTo>
                <a:lnTo>
                  <a:pt x="1121" y="693"/>
                </a:lnTo>
                <a:close/>
                <a:moveTo>
                  <a:pt x="1508" y="623"/>
                </a:moveTo>
                <a:lnTo>
                  <a:pt x="1479" y="625"/>
                </a:lnTo>
                <a:lnTo>
                  <a:pt x="1241" y="670"/>
                </a:lnTo>
                <a:lnTo>
                  <a:pt x="1312" y="1068"/>
                </a:lnTo>
                <a:lnTo>
                  <a:pt x="1542" y="1025"/>
                </a:lnTo>
                <a:lnTo>
                  <a:pt x="1583" y="1020"/>
                </a:lnTo>
                <a:lnTo>
                  <a:pt x="1623" y="1022"/>
                </a:lnTo>
                <a:lnTo>
                  <a:pt x="1664" y="1031"/>
                </a:lnTo>
                <a:lnTo>
                  <a:pt x="1702" y="1044"/>
                </a:lnTo>
                <a:lnTo>
                  <a:pt x="1642" y="712"/>
                </a:lnTo>
                <a:lnTo>
                  <a:pt x="1629" y="688"/>
                </a:lnTo>
                <a:lnTo>
                  <a:pt x="1611" y="667"/>
                </a:lnTo>
                <a:lnTo>
                  <a:pt x="1589" y="649"/>
                </a:lnTo>
                <a:lnTo>
                  <a:pt x="1564" y="635"/>
                </a:lnTo>
                <a:lnTo>
                  <a:pt x="1537" y="626"/>
                </a:lnTo>
                <a:lnTo>
                  <a:pt x="1508" y="623"/>
                </a:lnTo>
                <a:close/>
                <a:moveTo>
                  <a:pt x="1720" y="453"/>
                </a:moveTo>
                <a:lnTo>
                  <a:pt x="1761" y="679"/>
                </a:lnTo>
                <a:lnTo>
                  <a:pt x="1769" y="703"/>
                </a:lnTo>
                <a:lnTo>
                  <a:pt x="1774" y="727"/>
                </a:lnTo>
                <a:lnTo>
                  <a:pt x="1780" y="751"/>
                </a:lnTo>
                <a:lnTo>
                  <a:pt x="1790" y="773"/>
                </a:lnTo>
                <a:lnTo>
                  <a:pt x="1803" y="793"/>
                </a:lnTo>
                <a:lnTo>
                  <a:pt x="1819" y="811"/>
                </a:lnTo>
                <a:lnTo>
                  <a:pt x="1838" y="826"/>
                </a:lnTo>
                <a:lnTo>
                  <a:pt x="1863" y="841"/>
                </a:lnTo>
                <a:lnTo>
                  <a:pt x="1890" y="849"/>
                </a:lnTo>
                <a:lnTo>
                  <a:pt x="1919" y="852"/>
                </a:lnTo>
                <a:lnTo>
                  <a:pt x="1948" y="850"/>
                </a:lnTo>
                <a:lnTo>
                  <a:pt x="2027" y="836"/>
                </a:lnTo>
                <a:lnTo>
                  <a:pt x="1958" y="454"/>
                </a:lnTo>
                <a:lnTo>
                  <a:pt x="1875" y="470"/>
                </a:lnTo>
                <a:lnTo>
                  <a:pt x="1836" y="474"/>
                </a:lnTo>
                <a:lnTo>
                  <a:pt x="1797" y="473"/>
                </a:lnTo>
                <a:lnTo>
                  <a:pt x="1757" y="466"/>
                </a:lnTo>
                <a:lnTo>
                  <a:pt x="1720" y="453"/>
                </a:lnTo>
                <a:close/>
                <a:moveTo>
                  <a:pt x="2436" y="365"/>
                </a:moveTo>
                <a:lnTo>
                  <a:pt x="2080" y="431"/>
                </a:lnTo>
                <a:lnTo>
                  <a:pt x="2148" y="813"/>
                </a:lnTo>
                <a:lnTo>
                  <a:pt x="2505" y="745"/>
                </a:lnTo>
                <a:lnTo>
                  <a:pt x="2436" y="365"/>
                </a:lnTo>
                <a:close/>
                <a:moveTo>
                  <a:pt x="535" y="284"/>
                </a:moveTo>
                <a:lnTo>
                  <a:pt x="134" y="359"/>
                </a:lnTo>
                <a:lnTo>
                  <a:pt x="204" y="739"/>
                </a:lnTo>
                <a:lnTo>
                  <a:pt x="603" y="665"/>
                </a:lnTo>
                <a:lnTo>
                  <a:pt x="535" y="284"/>
                </a:lnTo>
                <a:close/>
                <a:moveTo>
                  <a:pt x="1030" y="191"/>
                </a:moveTo>
                <a:lnTo>
                  <a:pt x="656" y="261"/>
                </a:lnTo>
                <a:lnTo>
                  <a:pt x="725" y="642"/>
                </a:lnTo>
                <a:lnTo>
                  <a:pt x="1099" y="572"/>
                </a:lnTo>
                <a:lnTo>
                  <a:pt x="1030" y="191"/>
                </a:lnTo>
                <a:close/>
                <a:moveTo>
                  <a:pt x="1414" y="122"/>
                </a:moveTo>
                <a:lnTo>
                  <a:pt x="1385" y="125"/>
                </a:lnTo>
                <a:lnTo>
                  <a:pt x="1151" y="168"/>
                </a:lnTo>
                <a:lnTo>
                  <a:pt x="1219" y="550"/>
                </a:lnTo>
                <a:lnTo>
                  <a:pt x="1458" y="505"/>
                </a:lnTo>
                <a:lnTo>
                  <a:pt x="1496" y="501"/>
                </a:lnTo>
                <a:lnTo>
                  <a:pt x="1533" y="502"/>
                </a:lnTo>
                <a:lnTo>
                  <a:pt x="1572" y="508"/>
                </a:lnTo>
                <a:lnTo>
                  <a:pt x="1608" y="519"/>
                </a:lnTo>
                <a:lnTo>
                  <a:pt x="1558" y="248"/>
                </a:lnTo>
                <a:lnTo>
                  <a:pt x="1558" y="248"/>
                </a:lnTo>
                <a:lnTo>
                  <a:pt x="1552" y="224"/>
                </a:lnTo>
                <a:lnTo>
                  <a:pt x="1543" y="201"/>
                </a:lnTo>
                <a:lnTo>
                  <a:pt x="1530" y="182"/>
                </a:lnTo>
                <a:lnTo>
                  <a:pt x="1514" y="164"/>
                </a:lnTo>
                <a:lnTo>
                  <a:pt x="1495" y="148"/>
                </a:lnTo>
                <a:lnTo>
                  <a:pt x="1469" y="134"/>
                </a:lnTo>
                <a:lnTo>
                  <a:pt x="1442" y="126"/>
                </a:lnTo>
                <a:lnTo>
                  <a:pt x="1414" y="122"/>
                </a:lnTo>
                <a:close/>
                <a:moveTo>
                  <a:pt x="1397" y="0"/>
                </a:moveTo>
                <a:lnTo>
                  <a:pt x="1433" y="0"/>
                </a:lnTo>
                <a:lnTo>
                  <a:pt x="1468" y="5"/>
                </a:lnTo>
                <a:lnTo>
                  <a:pt x="1501" y="15"/>
                </a:lnTo>
                <a:lnTo>
                  <a:pt x="1534" y="29"/>
                </a:lnTo>
                <a:lnTo>
                  <a:pt x="1564" y="47"/>
                </a:lnTo>
                <a:lnTo>
                  <a:pt x="1593" y="70"/>
                </a:lnTo>
                <a:lnTo>
                  <a:pt x="1618" y="96"/>
                </a:lnTo>
                <a:lnTo>
                  <a:pt x="1640" y="125"/>
                </a:lnTo>
                <a:lnTo>
                  <a:pt x="1658" y="157"/>
                </a:lnTo>
                <a:lnTo>
                  <a:pt x="1671" y="190"/>
                </a:lnTo>
                <a:lnTo>
                  <a:pt x="1679" y="226"/>
                </a:lnTo>
                <a:lnTo>
                  <a:pt x="1686" y="250"/>
                </a:lnTo>
                <a:lnTo>
                  <a:pt x="1695" y="272"/>
                </a:lnTo>
                <a:lnTo>
                  <a:pt x="1708" y="292"/>
                </a:lnTo>
                <a:lnTo>
                  <a:pt x="1724" y="310"/>
                </a:lnTo>
                <a:lnTo>
                  <a:pt x="1743" y="326"/>
                </a:lnTo>
                <a:lnTo>
                  <a:pt x="1769" y="340"/>
                </a:lnTo>
                <a:lnTo>
                  <a:pt x="1796" y="348"/>
                </a:lnTo>
                <a:lnTo>
                  <a:pt x="1825" y="352"/>
                </a:lnTo>
                <a:lnTo>
                  <a:pt x="1853" y="349"/>
                </a:lnTo>
                <a:lnTo>
                  <a:pt x="2475" y="232"/>
                </a:lnTo>
                <a:lnTo>
                  <a:pt x="2490" y="232"/>
                </a:lnTo>
                <a:lnTo>
                  <a:pt x="2507" y="235"/>
                </a:lnTo>
                <a:lnTo>
                  <a:pt x="2520" y="243"/>
                </a:lnTo>
                <a:lnTo>
                  <a:pt x="2533" y="253"/>
                </a:lnTo>
                <a:lnTo>
                  <a:pt x="2541" y="267"/>
                </a:lnTo>
                <a:lnTo>
                  <a:pt x="2546" y="282"/>
                </a:lnTo>
                <a:lnTo>
                  <a:pt x="2636" y="784"/>
                </a:lnTo>
                <a:lnTo>
                  <a:pt x="2636" y="784"/>
                </a:lnTo>
                <a:lnTo>
                  <a:pt x="2636" y="784"/>
                </a:lnTo>
                <a:lnTo>
                  <a:pt x="2825" y="1833"/>
                </a:lnTo>
                <a:lnTo>
                  <a:pt x="2826" y="1850"/>
                </a:lnTo>
                <a:lnTo>
                  <a:pt x="2823" y="1865"/>
                </a:lnTo>
                <a:lnTo>
                  <a:pt x="2816" y="1879"/>
                </a:lnTo>
                <a:lnTo>
                  <a:pt x="2805" y="1890"/>
                </a:lnTo>
                <a:lnTo>
                  <a:pt x="2792" y="1899"/>
                </a:lnTo>
                <a:lnTo>
                  <a:pt x="2776" y="1904"/>
                </a:lnTo>
                <a:lnTo>
                  <a:pt x="2154" y="2021"/>
                </a:lnTo>
                <a:lnTo>
                  <a:pt x="2119" y="2025"/>
                </a:lnTo>
                <a:lnTo>
                  <a:pt x="2084" y="2025"/>
                </a:lnTo>
                <a:lnTo>
                  <a:pt x="2050" y="2020"/>
                </a:lnTo>
                <a:lnTo>
                  <a:pt x="2015" y="2010"/>
                </a:lnTo>
                <a:lnTo>
                  <a:pt x="1983" y="1996"/>
                </a:lnTo>
                <a:lnTo>
                  <a:pt x="1952" y="1978"/>
                </a:lnTo>
                <a:lnTo>
                  <a:pt x="1924" y="1955"/>
                </a:lnTo>
                <a:lnTo>
                  <a:pt x="1898" y="1929"/>
                </a:lnTo>
                <a:lnTo>
                  <a:pt x="1877" y="1900"/>
                </a:lnTo>
                <a:lnTo>
                  <a:pt x="1860" y="1868"/>
                </a:lnTo>
                <a:lnTo>
                  <a:pt x="1846" y="1834"/>
                </a:lnTo>
                <a:lnTo>
                  <a:pt x="1837" y="1799"/>
                </a:lnTo>
                <a:lnTo>
                  <a:pt x="1831" y="1775"/>
                </a:lnTo>
                <a:lnTo>
                  <a:pt x="1821" y="1752"/>
                </a:lnTo>
                <a:lnTo>
                  <a:pt x="1809" y="1732"/>
                </a:lnTo>
                <a:lnTo>
                  <a:pt x="1792" y="1714"/>
                </a:lnTo>
                <a:lnTo>
                  <a:pt x="1774" y="1699"/>
                </a:lnTo>
                <a:lnTo>
                  <a:pt x="1749" y="1685"/>
                </a:lnTo>
                <a:lnTo>
                  <a:pt x="1721" y="1676"/>
                </a:lnTo>
                <a:lnTo>
                  <a:pt x="1693" y="1673"/>
                </a:lnTo>
                <a:lnTo>
                  <a:pt x="1664" y="1675"/>
                </a:lnTo>
                <a:lnTo>
                  <a:pt x="426" y="1917"/>
                </a:lnTo>
                <a:lnTo>
                  <a:pt x="675" y="3244"/>
                </a:lnTo>
                <a:lnTo>
                  <a:pt x="676" y="3260"/>
                </a:lnTo>
                <a:lnTo>
                  <a:pt x="673" y="3276"/>
                </a:lnTo>
                <a:lnTo>
                  <a:pt x="666" y="3289"/>
                </a:lnTo>
                <a:lnTo>
                  <a:pt x="655" y="3302"/>
                </a:lnTo>
                <a:lnTo>
                  <a:pt x="642" y="3310"/>
                </a:lnTo>
                <a:lnTo>
                  <a:pt x="626" y="3315"/>
                </a:lnTo>
                <a:lnTo>
                  <a:pt x="620" y="3316"/>
                </a:lnTo>
                <a:lnTo>
                  <a:pt x="615" y="3316"/>
                </a:lnTo>
                <a:lnTo>
                  <a:pt x="597" y="3314"/>
                </a:lnTo>
                <a:lnTo>
                  <a:pt x="583" y="3307"/>
                </a:lnTo>
                <a:lnTo>
                  <a:pt x="569" y="3297"/>
                </a:lnTo>
                <a:lnTo>
                  <a:pt x="560" y="3283"/>
                </a:lnTo>
                <a:lnTo>
                  <a:pt x="555" y="3267"/>
                </a:lnTo>
                <a:lnTo>
                  <a:pt x="294" y="1881"/>
                </a:lnTo>
                <a:lnTo>
                  <a:pt x="293" y="1880"/>
                </a:lnTo>
                <a:lnTo>
                  <a:pt x="1" y="321"/>
                </a:lnTo>
                <a:lnTo>
                  <a:pt x="0" y="305"/>
                </a:lnTo>
                <a:lnTo>
                  <a:pt x="4" y="289"/>
                </a:lnTo>
                <a:lnTo>
                  <a:pt x="11" y="276"/>
                </a:lnTo>
                <a:lnTo>
                  <a:pt x="22" y="263"/>
                </a:lnTo>
                <a:lnTo>
                  <a:pt x="35" y="255"/>
                </a:lnTo>
                <a:lnTo>
                  <a:pt x="51" y="250"/>
                </a:lnTo>
                <a:lnTo>
                  <a:pt x="1068" y="59"/>
                </a:lnTo>
                <a:lnTo>
                  <a:pt x="1069" y="59"/>
                </a:lnTo>
                <a:lnTo>
                  <a:pt x="1070" y="59"/>
                </a:lnTo>
                <a:lnTo>
                  <a:pt x="1362" y="4"/>
                </a:lnTo>
                <a:lnTo>
                  <a:pt x="139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29">
            <a:extLst>
              <a:ext uri="{FF2B5EF4-FFF2-40B4-BE49-F238E27FC236}">
                <a16:creationId xmlns:a16="http://schemas.microsoft.com/office/drawing/2014/main" id="{8DF522C1-2674-22B2-DB5E-9E08E355AA25}"/>
              </a:ext>
            </a:extLst>
          </p:cNvPr>
          <p:cNvSpPr>
            <a:spLocks noEditPoints="1"/>
          </p:cNvSpPr>
          <p:nvPr/>
        </p:nvSpPr>
        <p:spPr bwMode="auto">
          <a:xfrm>
            <a:off x="1985969" y="3023877"/>
            <a:ext cx="538106" cy="549599"/>
          </a:xfrm>
          <a:custGeom>
            <a:avLst/>
            <a:gdLst>
              <a:gd name="T0" fmla="*/ 1057 w 3321"/>
              <a:gd name="T1" fmla="*/ 1746 h 3322"/>
              <a:gd name="T2" fmla="*/ 1202 w 3321"/>
              <a:gd name="T3" fmla="*/ 2219 h 3322"/>
              <a:gd name="T4" fmla="*/ 1697 w 3321"/>
              <a:gd name="T5" fmla="*/ 2189 h 3322"/>
              <a:gd name="T6" fmla="*/ 1795 w 3321"/>
              <a:gd name="T7" fmla="*/ 1722 h 3322"/>
              <a:gd name="T8" fmla="*/ 1541 w 3321"/>
              <a:gd name="T9" fmla="*/ 2021 h 3322"/>
              <a:gd name="T10" fmla="*/ 1269 w 3321"/>
              <a:gd name="T11" fmla="*/ 1950 h 3322"/>
              <a:gd name="T12" fmla="*/ 1431 w 3321"/>
              <a:gd name="T13" fmla="*/ 1719 h 3322"/>
              <a:gd name="T14" fmla="*/ 1431 w 3321"/>
              <a:gd name="T15" fmla="*/ 1031 h 3322"/>
              <a:gd name="T16" fmla="*/ 754 w 3321"/>
              <a:gd name="T17" fmla="*/ 1361 h 3322"/>
              <a:gd name="T18" fmla="*/ 600 w 3321"/>
              <a:gd name="T19" fmla="*/ 2106 h 3322"/>
              <a:gd name="T20" fmla="*/ 1081 w 3321"/>
              <a:gd name="T21" fmla="*/ 2674 h 3322"/>
              <a:gd name="T22" fmla="*/ 1844 w 3321"/>
              <a:gd name="T23" fmla="*/ 2643 h 3322"/>
              <a:gd name="T24" fmla="*/ 2277 w 3321"/>
              <a:gd name="T25" fmla="*/ 2037 h 3322"/>
              <a:gd name="T26" fmla="*/ 2077 w 3321"/>
              <a:gd name="T27" fmla="*/ 1325 h 3322"/>
              <a:gd name="T28" fmla="*/ 1921 w 3321"/>
              <a:gd name="T29" fmla="*/ 2052 h 3322"/>
              <a:gd name="T30" fmla="*/ 1487 w 3321"/>
              <a:gd name="T31" fmla="*/ 2403 h 3322"/>
              <a:gd name="T32" fmla="*/ 986 w 3321"/>
              <a:gd name="T33" fmla="*/ 2150 h 3322"/>
              <a:gd name="T34" fmla="*/ 1016 w 3321"/>
              <a:gd name="T35" fmla="*/ 1586 h 3322"/>
              <a:gd name="T36" fmla="*/ 1533 w 3321"/>
              <a:gd name="T37" fmla="*/ 1385 h 3322"/>
              <a:gd name="T38" fmla="*/ 1706 w 3321"/>
              <a:gd name="T39" fmla="*/ 1076 h 3322"/>
              <a:gd name="T40" fmla="*/ 1337 w 3321"/>
              <a:gd name="T41" fmla="*/ 576 h 3322"/>
              <a:gd name="T42" fmla="*/ 469 w 3321"/>
              <a:gd name="T43" fmla="*/ 991 h 3322"/>
              <a:gd name="T44" fmla="*/ 114 w 3321"/>
              <a:gd name="T45" fmla="*/ 1890 h 3322"/>
              <a:gd name="T46" fmla="*/ 469 w 3321"/>
              <a:gd name="T47" fmla="*/ 2790 h 3322"/>
              <a:gd name="T48" fmla="*/ 1337 w 3321"/>
              <a:gd name="T49" fmla="*/ 3204 h 3322"/>
              <a:gd name="T50" fmla="*/ 2264 w 3321"/>
              <a:gd name="T51" fmla="*/ 2910 h 3322"/>
              <a:gd name="T52" fmla="*/ 2735 w 3321"/>
              <a:gd name="T53" fmla="*/ 2076 h 3322"/>
              <a:gd name="T54" fmla="*/ 2510 w 3321"/>
              <a:gd name="T55" fmla="*/ 1136 h 3322"/>
              <a:gd name="T56" fmla="*/ 2393 w 3321"/>
              <a:gd name="T57" fmla="*/ 1745 h 3322"/>
              <a:gd name="T58" fmla="*/ 2170 w 3321"/>
              <a:gd name="T59" fmla="*/ 2523 h 3322"/>
              <a:gd name="T60" fmla="*/ 1431 w 3321"/>
              <a:gd name="T61" fmla="*/ 2864 h 3322"/>
              <a:gd name="T62" fmla="*/ 692 w 3321"/>
              <a:gd name="T63" fmla="*/ 2523 h 3322"/>
              <a:gd name="T64" fmla="*/ 470 w 3321"/>
              <a:gd name="T65" fmla="*/ 1732 h 3322"/>
              <a:gd name="T66" fmla="*/ 918 w 3321"/>
              <a:gd name="T67" fmla="*/ 1062 h 3322"/>
              <a:gd name="T68" fmla="*/ 1716 w 3321"/>
              <a:gd name="T69" fmla="*/ 959 h 3322"/>
              <a:gd name="T70" fmla="*/ 2036 w 3321"/>
              <a:gd name="T71" fmla="*/ 720 h 3322"/>
              <a:gd name="T72" fmla="*/ 3125 w 3321"/>
              <a:gd name="T73" fmla="*/ 458 h 3322"/>
              <a:gd name="T74" fmla="*/ 2863 w 3321"/>
              <a:gd name="T75" fmla="*/ 196 h 3322"/>
              <a:gd name="T76" fmla="*/ 2950 w 3321"/>
              <a:gd name="T77" fmla="*/ 9 h 3322"/>
              <a:gd name="T78" fmla="*/ 2973 w 3321"/>
              <a:gd name="T79" fmla="*/ 36 h 3322"/>
              <a:gd name="T80" fmla="*/ 3272 w 3321"/>
              <a:gd name="T81" fmla="*/ 345 h 3322"/>
              <a:gd name="T82" fmla="*/ 3299 w 3321"/>
              <a:gd name="T83" fmla="*/ 356 h 3322"/>
              <a:gd name="T84" fmla="*/ 3319 w 3321"/>
              <a:gd name="T85" fmla="*/ 387 h 3322"/>
              <a:gd name="T86" fmla="*/ 3317 w 3321"/>
              <a:gd name="T87" fmla="*/ 423 h 3322"/>
              <a:gd name="T88" fmla="*/ 2841 w 3321"/>
              <a:gd name="T89" fmla="*/ 904 h 3322"/>
              <a:gd name="T90" fmla="*/ 2814 w 3321"/>
              <a:gd name="T91" fmla="*/ 916 h 3322"/>
              <a:gd name="T92" fmla="*/ 2791 w 3321"/>
              <a:gd name="T93" fmla="*/ 1444 h 3322"/>
              <a:gd name="T94" fmla="*/ 2761 w 3321"/>
              <a:gd name="T95" fmla="*/ 2420 h 3322"/>
              <a:gd name="T96" fmla="*/ 2861 w 3321"/>
              <a:gd name="T97" fmla="*/ 3279 h 3322"/>
              <a:gd name="T98" fmla="*/ 2267 w 3321"/>
              <a:gd name="T99" fmla="*/ 3052 h 3322"/>
              <a:gd name="T100" fmla="*/ 1338 w 3321"/>
              <a:gd name="T101" fmla="*/ 3319 h 3322"/>
              <a:gd name="T102" fmla="*/ 460 w 3321"/>
              <a:gd name="T103" fmla="*/ 2942 h 3322"/>
              <a:gd name="T104" fmla="*/ 1 w 3321"/>
              <a:gd name="T105" fmla="*/ 3250 h 3322"/>
              <a:gd name="T106" fmla="*/ 45 w 3321"/>
              <a:gd name="T107" fmla="*/ 2252 h 3322"/>
              <a:gd name="T108" fmla="*/ 151 w 3321"/>
              <a:gd name="T109" fmla="*/ 1249 h 3322"/>
              <a:gd name="T110" fmla="*/ 875 w 3321"/>
              <a:gd name="T111" fmla="*/ 571 h 3322"/>
              <a:gd name="T112" fmla="*/ 1878 w 3321"/>
              <a:gd name="T113" fmla="*/ 530 h 3322"/>
              <a:gd name="T114" fmla="*/ 2406 w 3321"/>
              <a:gd name="T115" fmla="*/ 507 h 3322"/>
              <a:gd name="T116" fmla="*/ 2417 w 3321"/>
              <a:gd name="T117" fmla="*/ 480 h 3322"/>
              <a:gd name="T118" fmla="*/ 2898 w 3321"/>
              <a:gd name="T119" fmla="*/ 5 h 3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321" h="3322">
                <a:moveTo>
                  <a:pt x="1431" y="1490"/>
                </a:moveTo>
                <a:lnTo>
                  <a:pt x="1380" y="1493"/>
                </a:lnTo>
                <a:lnTo>
                  <a:pt x="1333" y="1502"/>
                </a:lnTo>
                <a:lnTo>
                  <a:pt x="1286" y="1517"/>
                </a:lnTo>
                <a:lnTo>
                  <a:pt x="1243" y="1536"/>
                </a:lnTo>
                <a:lnTo>
                  <a:pt x="1202" y="1561"/>
                </a:lnTo>
                <a:lnTo>
                  <a:pt x="1165" y="1590"/>
                </a:lnTo>
                <a:lnTo>
                  <a:pt x="1132" y="1624"/>
                </a:lnTo>
                <a:lnTo>
                  <a:pt x="1102" y="1662"/>
                </a:lnTo>
                <a:lnTo>
                  <a:pt x="1077" y="1702"/>
                </a:lnTo>
                <a:lnTo>
                  <a:pt x="1057" y="1746"/>
                </a:lnTo>
                <a:lnTo>
                  <a:pt x="1042" y="1791"/>
                </a:lnTo>
                <a:lnTo>
                  <a:pt x="1033" y="1840"/>
                </a:lnTo>
                <a:lnTo>
                  <a:pt x="1030" y="1890"/>
                </a:lnTo>
                <a:lnTo>
                  <a:pt x="1033" y="1941"/>
                </a:lnTo>
                <a:lnTo>
                  <a:pt x="1042" y="1989"/>
                </a:lnTo>
                <a:lnTo>
                  <a:pt x="1057" y="2035"/>
                </a:lnTo>
                <a:lnTo>
                  <a:pt x="1077" y="2078"/>
                </a:lnTo>
                <a:lnTo>
                  <a:pt x="1102" y="2119"/>
                </a:lnTo>
                <a:lnTo>
                  <a:pt x="1132" y="2156"/>
                </a:lnTo>
                <a:lnTo>
                  <a:pt x="1165" y="2189"/>
                </a:lnTo>
                <a:lnTo>
                  <a:pt x="1202" y="2219"/>
                </a:lnTo>
                <a:lnTo>
                  <a:pt x="1243" y="2244"/>
                </a:lnTo>
                <a:lnTo>
                  <a:pt x="1286" y="2264"/>
                </a:lnTo>
                <a:lnTo>
                  <a:pt x="1333" y="2278"/>
                </a:lnTo>
                <a:lnTo>
                  <a:pt x="1380" y="2288"/>
                </a:lnTo>
                <a:lnTo>
                  <a:pt x="1431" y="2291"/>
                </a:lnTo>
                <a:lnTo>
                  <a:pt x="1481" y="2288"/>
                </a:lnTo>
                <a:lnTo>
                  <a:pt x="1530" y="2278"/>
                </a:lnTo>
                <a:lnTo>
                  <a:pt x="1575" y="2264"/>
                </a:lnTo>
                <a:lnTo>
                  <a:pt x="1619" y="2244"/>
                </a:lnTo>
                <a:lnTo>
                  <a:pt x="1660" y="2219"/>
                </a:lnTo>
                <a:lnTo>
                  <a:pt x="1697" y="2189"/>
                </a:lnTo>
                <a:lnTo>
                  <a:pt x="1731" y="2156"/>
                </a:lnTo>
                <a:lnTo>
                  <a:pt x="1760" y="2119"/>
                </a:lnTo>
                <a:lnTo>
                  <a:pt x="1785" y="2078"/>
                </a:lnTo>
                <a:lnTo>
                  <a:pt x="1804" y="2035"/>
                </a:lnTo>
                <a:lnTo>
                  <a:pt x="1820" y="1989"/>
                </a:lnTo>
                <a:lnTo>
                  <a:pt x="1828" y="1941"/>
                </a:lnTo>
                <a:lnTo>
                  <a:pt x="1831" y="1890"/>
                </a:lnTo>
                <a:lnTo>
                  <a:pt x="1829" y="1846"/>
                </a:lnTo>
                <a:lnTo>
                  <a:pt x="1822" y="1803"/>
                </a:lnTo>
                <a:lnTo>
                  <a:pt x="1811" y="1761"/>
                </a:lnTo>
                <a:lnTo>
                  <a:pt x="1795" y="1722"/>
                </a:lnTo>
                <a:lnTo>
                  <a:pt x="1775" y="1685"/>
                </a:lnTo>
                <a:lnTo>
                  <a:pt x="1752" y="1650"/>
                </a:lnTo>
                <a:lnTo>
                  <a:pt x="1586" y="1816"/>
                </a:lnTo>
                <a:lnTo>
                  <a:pt x="1595" y="1839"/>
                </a:lnTo>
                <a:lnTo>
                  <a:pt x="1601" y="1864"/>
                </a:lnTo>
                <a:lnTo>
                  <a:pt x="1602" y="1890"/>
                </a:lnTo>
                <a:lnTo>
                  <a:pt x="1600" y="1921"/>
                </a:lnTo>
                <a:lnTo>
                  <a:pt x="1592" y="1950"/>
                </a:lnTo>
                <a:lnTo>
                  <a:pt x="1579" y="1977"/>
                </a:lnTo>
                <a:lnTo>
                  <a:pt x="1562" y="2001"/>
                </a:lnTo>
                <a:lnTo>
                  <a:pt x="1541" y="2021"/>
                </a:lnTo>
                <a:lnTo>
                  <a:pt x="1517" y="2039"/>
                </a:lnTo>
                <a:lnTo>
                  <a:pt x="1491" y="2051"/>
                </a:lnTo>
                <a:lnTo>
                  <a:pt x="1461" y="2060"/>
                </a:lnTo>
                <a:lnTo>
                  <a:pt x="1431" y="2062"/>
                </a:lnTo>
                <a:lnTo>
                  <a:pt x="1400" y="2060"/>
                </a:lnTo>
                <a:lnTo>
                  <a:pt x="1371" y="2051"/>
                </a:lnTo>
                <a:lnTo>
                  <a:pt x="1344" y="2039"/>
                </a:lnTo>
                <a:lnTo>
                  <a:pt x="1320" y="2021"/>
                </a:lnTo>
                <a:lnTo>
                  <a:pt x="1300" y="2001"/>
                </a:lnTo>
                <a:lnTo>
                  <a:pt x="1283" y="1977"/>
                </a:lnTo>
                <a:lnTo>
                  <a:pt x="1269" y="1950"/>
                </a:lnTo>
                <a:lnTo>
                  <a:pt x="1262" y="1921"/>
                </a:lnTo>
                <a:lnTo>
                  <a:pt x="1259" y="1890"/>
                </a:lnTo>
                <a:lnTo>
                  <a:pt x="1262" y="1860"/>
                </a:lnTo>
                <a:lnTo>
                  <a:pt x="1269" y="1831"/>
                </a:lnTo>
                <a:lnTo>
                  <a:pt x="1283" y="1804"/>
                </a:lnTo>
                <a:lnTo>
                  <a:pt x="1300" y="1780"/>
                </a:lnTo>
                <a:lnTo>
                  <a:pt x="1320" y="1759"/>
                </a:lnTo>
                <a:lnTo>
                  <a:pt x="1344" y="1741"/>
                </a:lnTo>
                <a:lnTo>
                  <a:pt x="1371" y="1729"/>
                </a:lnTo>
                <a:lnTo>
                  <a:pt x="1400" y="1721"/>
                </a:lnTo>
                <a:lnTo>
                  <a:pt x="1431" y="1719"/>
                </a:lnTo>
                <a:lnTo>
                  <a:pt x="1457" y="1721"/>
                </a:lnTo>
                <a:lnTo>
                  <a:pt x="1482" y="1726"/>
                </a:lnTo>
                <a:lnTo>
                  <a:pt x="1505" y="1735"/>
                </a:lnTo>
                <a:lnTo>
                  <a:pt x="1671" y="1569"/>
                </a:lnTo>
                <a:lnTo>
                  <a:pt x="1636" y="1546"/>
                </a:lnTo>
                <a:lnTo>
                  <a:pt x="1599" y="1526"/>
                </a:lnTo>
                <a:lnTo>
                  <a:pt x="1560" y="1510"/>
                </a:lnTo>
                <a:lnTo>
                  <a:pt x="1518" y="1499"/>
                </a:lnTo>
                <a:lnTo>
                  <a:pt x="1476" y="1492"/>
                </a:lnTo>
                <a:lnTo>
                  <a:pt x="1431" y="1490"/>
                </a:lnTo>
                <a:close/>
                <a:moveTo>
                  <a:pt x="1431" y="1031"/>
                </a:moveTo>
                <a:lnTo>
                  <a:pt x="1357" y="1034"/>
                </a:lnTo>
                <a:lnTo>
                  <a:pt x="1285" y="1044"/>
                </a:lnTo>
                <a:lnTo>
                  <a:pt x="1215" y="1058"/>
                </a:lnTo>
                <a:lnTo>
                  <a:pt x="1146" y="1080"/>
                </a:lnTo>
                <a:lnTo>
                  <a:pt x="1081" y="1106"/>
                </a:lnTo>
                <a:lnTo>
                  <a:pt x="1018" y="1137"/>
                </a:lnTo>
                <a:lnTo>
                  <a:pt x="958" y="1173"/>
                </a:lnTo>
                <a:lnTo>
                  <a:pt x="901" y="1214"/>
                </a:lnTo>
                <a:lnTo>
                  <a:pt x="849" y="1259"/>
                </a:lnTo>
                <a:lnTo>
                  <a:pt x="800" y="1308"/>
                </a:lnTo>
                <a:lnTo>
                  <a:pt x="754" y="1361"/>
                </a:lnTo>
                <a:lnTo>
                  <a:pt x="714" y="1417"/>
                </a:lnTo>
                <a:lnTo>
                  <a:pt x="678" y="1477"/>
                </a:lnTo>
                <a:lnTo>
                  <a:pt x="646" y="1540"/>
                </a:lnTo>
                <a:lnTo>
                  <a:pt x="621" y="1606"/>
                </a:lnTo>
                <a:lnTo>
                  <a:pt x="600" y="1674"/>
                </a:lnTo>
                <a:lnTo>
                  <a:pt x="584" y="1744"/>
                </a:lnTo>
                <a:lnTo>
                  <a:pt x="575" y="1816"/>
                </a:lnTo>
                <a:lnTo>
                  <a:pt x="572" y="1890"/>
                </a:lnTo>
                <a:lnTo>
                  <a:pt x="575" y="1964"/>
                </a:lnTo>
                <a:lnTo>
                  <a:pt x="584" y="2037"/>
                </a:lnTo>
                <a:lnTo>
                  <a:pt x="600" y="2106"/>
                </a:lnTo>
                <a:lnTo>
                  <a:pt x="621" y="2175"/>
                </a:lnTo>
                <a:lnTo>
                  <a:pt x="646" y="2240"/>
                </a:lnTo>
                <a:lnTo>
                  <a:pt x="678" y="2303"/>
                </a:lnTo>
                <a:lnTo>
                  <a:pt x="714" y="2362"/>
                </a:lnTo>
                <a:lnTo>
                  <a:pt x="754" y="2419"/>
                </a:lnTo>
                <a:lnTo>
                  <a:pt x="800" y="2472"/>
                </a:lnTo>
                <a:lnTo>
                  <a:pt x="849" y="2521"/>
                </a:lnTo>
                <a:lnTo>
                  <a:pt x="901" y="2567"/>
                </a:lnTo>
                <a:lnTo>
                  <a:pt x="958" y="2607"/>
                </a:lnTo>
                <a:lnTo>
                  <a:pt x="1018" y="2643"/>
                </a:lnTo>
                <a:lnTo>
                  <a:pt x="1081" y="2674"/>
                </a:lnTo>
                <a:lnTo>
                  <a:pt x="1146" y="2700"/>
                </a:lnTo>
                <a:lnTo>
                  <a:pt x="1215" y="2721"/>
                </a:lnTo>
                <a:lnTo>
                  <a:pt x="1285" y="2737"/>
                </a:lnTo>
                <a:lnTo>
                  <a:pt x="1357" y="2746"/>
                </a:lnTo>
                <a:lnTo>
                  <a:pt x="1431" y="2749"/>
                </a:lnTo>
                <a:lnTo>
                  <a:pt x="1505" y="2746"/>
                </a:lnTo>
                <a:lnTo>
                  <a:pt x="1577" y="2737"/>
                </a:lnTo>
                <a:lnTo>
                  <a:pt x="1648" y="2721"/>
                </a:lnTo>
                <a:lnTo>
                  <a:pt x="1715" y="2700"/>
                </a:lnTo>
                <a:lnTo>
                  <a:pt x="1782" y="2674"/>
                </a:lnTo>
                <a:lnTo>
                  <a:pt x="1844" y="2643"/>
                </a:lnTo>
                <a:lnTo>
                  <a:pt x="1904" y="2607"/>
                </a:lnTo>
                <a:lnTo>
                  <a:pt x="1960" y="2567"/>
                </a:lnTo>
                <a:lnTo>
                  <a:pt x="2013" y="2521"/>
                </a:lnTo>
                <a:lnTo>
                  <a:pt x="2063" y="2472"/>
                </a:lnTo>
                <a:lnTo>
                  <a:pt x="2107" y="2419"/>
                </a:lnTo>
                <a:lnTo>
                  <a:pt x="2148" y="2362"/>
                </a:lnTo>
                <a:lnTo>
                  <a:pt x="2184" y="2303"/>
                </a:lnTo>
                <a:lnTo>
                  <a:pt x="2215" y="2240"/>
                </a:lnTo>
                <a:lnTo>
                  <a:pt x="2242" y="2175"/>
                </a:lnTo>
                <a:lnTo>
                  <a:pt x="2263" y="2106"/>
                </a:lnTo>
                <a:lnTo>
                  <a:pt x="2277" y="2037"/>
                </a:lnTo>
                <a:lnTo>
                  <a:pt x="2286" y="1964"/>
                </a:lnTo>
                <a:lnTo>
                  <a:pt x="2290" y="1890"/>
                </a:lnTo>
                <a:lnTo>
                  <a:pt x="2288" y="1819"/>
                </a:lnTo>
                <a:lnTo>
                  <a:pt x="2278" y="1749"/>
                </a:lnTo>
                <a:lnTo>
                  <a:pt x="2265" y="1681"/>
                </a:lnTo>
                <a:lnTo>
                  <a:pt x="2245" y="1615"/>
                </a:lnTo>
                <a:lnTo>
                  <a:pt x="2220" y="1552"/>
                </a:lnTo>
                <a:lnTo>
                  <a:pt x="2191" y="1491"/>
                </a:lnTo>
                <a:lnTo>
                  <a:pt x="2158" y="1433"/>
                </a:lnTo>
                <a:lnTo>
                  <a:pt x="2120" y="1377"/>
                </a:lnTo>
                <a:lnTo>
                  <a:pt x="2077" y="1325"/>
                </a:lnTo>
                <a:lnTo>
                  <a:pt x="1833" y="1568"/>
                </a:lnTo>
                <a:lnTo>
                  <a:pt x="1861" y="1608"/>
                </a:lnTo>
                <a:lnTo>
                  <a:pt x="1886" y="1649"/>
                </a:lnTo>
                <a:lnTo>
                  <a:pt x="1907" y="1694"/>
                </a:lnTo>
                <a:lnTo>
                  <a:pt x="1925" y="1740"/>
                </a:lnTo>
                <a:lnTo>
                  <a:pt x="1936" y="1789"/>
                </a:lnTo>
                <a:lnTo>
                  <a:pt x="1943" y="1839"/>
                </a:lnTo>
                <a:lnTo>
                  <a:pt x="1946" y="1890"/>
                </a:lnTo>
                <a:lnTo>
                  <a:pt x="1943" y="1947"/>
                </a:lnTo>
                <a:lnTo>
                  <a:pt x="1934" y="2001"/>
                </a:lnTo>
                <a:lnTo>
                  <a:pt x="1921" y="2052"/>
                </a:lnTo>
                <a:lnTo>
                  <a:pt x="1901" y="2103"/>
                </a:lnTo>
                <a:lnTo>
                  <a:pt x="1876" y="2150"/>
                </a:lnTo>
                <a:lnTo>
                  <a:pt x="1847" y="2194"/>
                </a:lnTo>
                <a:lnTo>
                  <a:pt x="1814" y="2235"/>
                </a:lnTo>
                <a:lnTo>
                  <a:pt x="1776" y="2272"/>
                </a:lnTo>
                <a:lnTo>
                  <a:pt x="1735" y="2306"/>
                </a:lnTo>
                <a:lnTo>
                  <a:pt x="1690" y="2335"/>
                </a:lnTo>
                <a:lnTo>
                  <a:pt x="1644" y="2359"/>
                </a:lnTo>
                <a:lnTo>
                  <a:pt x="1594" y="2379"/>
                </a:lnTo>
                <a:lnTo>
                  <a:pt x="1541" y="2394"/>
                </a:lnTo>
                <a:lnTo>
                  <a:pt x="1487" y="2403"/>
                </a:lnTo>
                <a:lnTo>
                  <a:pt x="1431" y="2406"/>
                </a:lnTo>
                <a:lnTo>
                  <a:pt x="1375" y="2403"/>
                </a:lnTo>
                <a:lnTo>
                  <a:pt x="1320" y="2394"/>
                </a:lnTo>
                <a:lnTo>
                  <a:pt x="1268" y="2379"/>
                </a:lnTo>
                <a:lnTo>
                  <a:pt x="1219" y="2359"/>
                </a:lnTo>
                <a:lnTo>
                  <a:pt x="1171" y="2335"/>
                </a:lnTo>
                <a:lnTo>
                  <a:pt x="1126" y="2306"/>
                </a:lnTo>
                <a:lnTo>
                  <a:pt x="1086" y="2272"/>
                </a:lnTo>
                <a:lnTo>
                  <a:pt x="1049" y="2235"/>
                </a:lnTo>
                <a:lnTo>
                  <a:pt x="1016" y="2194"/>
                </a:lnTo>
                <a:lnTo>
                  <a:pt x="986" y="2150"/>
                </a:lnTo>
                <a:lnTo>
                  <a:pt x="962" y="2103"/>
                </a:lnTo>
                <a:lnTo>
                  <a:pt x="942" y="2052"/>
                </a:lnTo>
                <a:lnTo>
                  <a:pt x="927" y="2001"/>
                </a:lnTo>
                <a:lnTo>
                  <a:pt x="918" y="1947"/>
                </a:lnTo>
                <a:lnTo>
                  <a:pt x="916" y="1890"/>
                </a:lnTo>
                <a:lnTo>
                  <a:pt x="918" y="1834"/>
                </a:lnTo>
                <a:lnTo>
                  <a:pt x="927" y="1780"/>
                </a:lnTo>
                <a:lnTo>
                  <a:pt x="942" y="1727"/>
                </a:lnTo>
                <a:lnTo>
                  <a:pt x="962" y="1677"/>
                </a:lnTo>
                <a:lnTo>
                  <a:pt x="986" y="1631"/>
                </a:lnTo>
                <a:lnTo>
                  <a:pt x="1016" y="1586"/>
                </a:lnTo>
                <a:lnTo>
                  <a:pt x="1049" y="1546"/>
                </a:lnTo>
                <a:lnTo>
                  <a:pt x="1086" y="1508"/>
                </a:lnTo>
                <a:lnTo>
                  <a:pt x="1126" y="1474"/>
                </a:lnTo>
                <a:lnTo>
                  <a:pt x="1171" y="1445"/>
                </a:lnTo>
                <a:lnTo>
                  <a:pt x="1219" y="1421"/>
                </a:lnTo>
                <a:lnTo>
                  <a:pt x="1268" y="1401"/>
                </a:lnTo>
                <a:lnTo>
                  <a:pt x="1320" y="1387"/>
                </a:lnTo>
                <a:lnTo>
                  <a:pt x="1375" y="1378"/>
                </a:lnTo>
                <a:lnTo>
                  <a:pt x="1431" y="1374"/>
                </a:lnTo>
                <a:lnTo>
                  <a:pt x="1482" y="1378"/>
                </a:lnTo>
                <a:lnTo>
                  <a:pt x="1533" y="1385"/>
                </a:lnTo>
                <a:lnTo>
                  <a:pt x="1580" y="1397"/>
                </a:lnTo>
                <a:lnTo>
                  <a:pt x="1627" y="1414"/>
                </a:lnTo>
                <a:lnTo>
                  <a:pt x="1672" y="1435"/>
                </a:lnTo>
                <a:lnTo>
                  <a:pt x="1713" y="1459"/>
                </a:lnTo>
                <a:lnTo>
                  <a:pt x="1753" y="1487"/>
                </a:lnTo>
                <a:lnTo>
                  <a:pt x="1996" y="1244"/>
                </a:lnTo>
                <a:lnTo>
                  <a:pt x="1944" y="1201"/>
                </a:lnTo>
                <a:lnTo>
                  <a:pt x="1888" y="1164"/>
                </a:lnTo>
                <a:lnTo>
                  <a:pt x="1830" y="1130"/>
                </a:lnTo>
                <a:lnTo>
                  <a:pt x="1769" y="1101"/>
                </a:lnTo>
                <a:lnTo>
                  <a:pt x="1706" y="1076"/>
                </a:lnTo>
                <a:lnTo>
                  <a:pt x="1640" y="1057"/>
                </a:lnTo>
                <a:lnTo>
                  <a:pt x="1572" y="1043"/>
                </a:lnTo>
                <a:lnTo>
                  <a:pt x="1503" y="1034"/>
                </a:lnTo>
                <a:lnTo>
                  <a:pt x="1431" y="1031"/>
                </a:lnTo>
                <a:close/>
                <a:moveTo>
                  <a:pt x="2715" y="687"/>
                </a:moveTo>
                <a:lnTo>
                  <a:pt x="2600" y="802"/>
                </a:lnTo>
                <a:lnTo>
                  <a:pt x="2782" y="802"/>
                </a:lnTo>
                <a:lnTo>
                  <a:pt x="2896" y="687"/>
                </a:lnTo>
                <a:lnTo>
                  <a:pt x="2715" y="687"/>
                </a:lnTo>
                <a:close/>
                <a:moveTo>
                  <a:pt x="1431" y="573"/>
                </a:moveTo>
                <a:lnTo>
                  <a:pt x="1337" y="576"/>
                </a:lnTo>
                <a:lnTo>
                  <a:pt x="1245" y="586"/>
                </a:lnTo>
                <a:lnTo>
                  <a:pt x="1154" y="602"/>
                </a:lnTo>
                <a:lnTo>
                  <a:pt x="1066" y="624"/>
                </a:lnTo>
                <a:lnTo>
                  <a:pt x="981" y="652"/>
                </a:lnTo>
                <a:lnTo>
                  <a:pt x="898" y="685"/>
                </a:lnTo>
                <a:lnTo>
                  <a:pt x="819" y="725"/>
                </a:lnTo>
                <a:lnTo>
                  <a:pt x="742" y="768"/>
                </a:lnTo>
                <a:lnTo>
                  <a:pt x="668" y="817"/>
                </a:lnTo>
                <a:lnTo>
                  <a:pt x="598" y="871"/>
                </a:lnTo>
                <a:lnTo>
                  <a:pt x="531" y="929"/>
                </a:lnTo>
                <a:lnTo>
                  <a:pt x="469" y="991"/>
                </a:lnTo>
                <a:lnTo>
                  <a:pt x="411" y="1057"/>
                </a:lnTo>
                <a:lnTo>
                  <a:pt x="358" y="1127"/>
                </a:lnTo>
                <a:lnTo>
                  <a:pt x="310" y="1200"/>
                </a:lnTo>
                <a:lnTo>
                  <a:pt x="265" y="1277"/>
                </a:lnTo>
                <a:lnTo>
                  <a:pt x="227" y="1358"/>
                </a:lnTo>
                <a:lnTo>
                  <a:pt x="192" y="1441"/>
                </a:lnTo>
                <a:lnTo>
                  <a:pt x="165" y="1526"/>
                </a:lnTo>
                <a:lnTo>
                  <a:pt x="143" y="1614"/>
                </a:lnTo>
                <a:lnTo>
                  <a:pt x="127" y="1704"/>
                </a:lnTo>
                <a:lnTo>
                  <a:pt x="117" y="1796"/>
                </a:lnTo>
                <a:lnTo>
                  <a:pt x="114" y="1890"/>
                </a:lnTo>
                <a:lnTo>
                  <a:pt x="117" y="1984"/>
                </a:lnTo>
                <a:lnTo>
                  <a:pt x="127" y="2076"/>
                </a:lnTo>
                <a:lnTo>
                  <a:pt x="143" y="2167"/>
                </a:lnTo>
                <a:lnTo>
                  <a:pt x="165" y="2255"/>
                </a:lnTo>
                <a:lnTo>
                  <a:pt x="192" y="2340"/>
                </a:lnTo>
                <a:lnTo>
                  <a:pt x="227" y="2423"/>
                </a:lnTo>
                <a:lnTo>
                  <a:pt x="265" y="2502"/>
                </a:lnTo>
                <a:lnTo>
                  <a:pt x="310" y="2580"/>
                </a:lnTo>
                <a:lnTo>
                  <a:pt x="358" y="2654"/>
                </a:lnTo>
                <a:lnTo>
                  <a:pt x="411" y="2723"/>
                </a:lnTo>
                <a:lnTo>
                  <a:pt x="469" y="2790"/>
                </a:lnTo>
                <a:lnTo>
                  <a:pt x="531" y="2852"/>
                </a:lnTo>
                <a:lnTo>
                  <a:pt x="598" y="2910"/>
                </a:lnTo>
                <a:lnTo>
                  <a:pt x="668" y="2964"/>
                </a:lnTo>
                <a:lnTo>
                  <a:pt x="742" y="3012"/>
                </a:lnTo>
                <a:lnTo>
                  <a:pt x="819" y="3056"/>
                </a:lnTo>
                <a:lnTo>
                  <a:pt x="898" y="3094"/>
                </a:lnTo>
                <a:lnTo>
                  <a:pt x="981" y="3129"/>
                </a:lnTo>
                <a:lnTo>
                  <a:pt x="1066" y="3157"/>
                </a:lnTo>
                <a:lnTo>
                  <a:pt x="1154" y="3178"/>
                </a:lnTo>
                <a:lnTo>
                  <a:pt x="1245" y="3194"/>
                </a:lnTo>
                <a:lnTo>
                  <a:pt x="1337" y="3204"/>
                </a:lnTo>
                <a:lnTo>
                  <a:pt x="1431" y="3207"/>
                </a:lnTo>
                <a:lnTo>
                  <a:pt x="1525" y="3204"/>
                </a:lnTo>
                <a:lnTo>
                  <a:pt x="1617" y="3194"/>
                </a:lnTo>
                <a:lnTo>
                  <a:pt x="1707" y="3178"/>
                </a:lnTo>
                <a:lnTo>
                  <a:pt x="1795" y="3157"/>
                </a:lnTo>
                <a:lnTo>
                  <a:pt x="1881" y="3129"/>
                </a:lnTo>
                <a:lnTo>
                  <a:pt x="1964" y="3094"/>
                </a:lnTo>
                <a:lnTo>
                  <a:pt x="2044" y="3056"/>
                </a:lnTo>
                <a:lnTo>
                  <a:pt x="2121" y="3012"/>
                </a:lnTo>
                <a:lnTo>
                  <a:pt x="2194" y="2964"/>
                </a:lnTo>
                <a:lnTo>
                  <a:pt x="2264" y="2910"/>
                </a:lnTo>
                <a:lnTo>
                  <a:pt x="2330" y="2852"/>
                </a:lnTo>
                <a:lnTo>
                  <a:pt x="2392" y="2790"/>
                </a:lnTo>
                <a:lnTo>
                  <a:pt x="2450" y="2723"/>
                </a:lnTo>
                <a:lnTo>
                  <a:pt x="2504" y="2654"/>
                </a:lnTo>
                <a:lnTo>
                  <a:pt x="2553" y="2580"/>
                </a:lnTo>
                <a:lnTo>
                  <a:pt x="2596" y="2502"/>
                </a:lnTo>
                <a:lnTo>
                  <a:pt x="2636" y="2423"/>
                </a:lnTo>
                <a:lnTo>
                  <a:pt x="2669" y="2340"/>
                </a:lnTo>
                <a:lnTo>
                  <a:pt x="2697" y="2255"/>
                </a:lnTo>
                <a:lnTo>
                  <a:pt x="2719" y="2167"/>
                </a:lnTo>
                <a:lnTo>
                  <a:pt x="2735" y="2076"/>
                </a:lnTo>
                <a:lnTo>
                  <a:pt x="2745" y="1984"/>
                </a:lnTo>
                <a:lnTo>
                  <a:pt x="2748" y="1890"/>
                </a:lnTo>
                <a:lnTo>
                  <a:pt x="2745" y="1797"/>
                </a:lnTo>
                <a:lnTo>
                  <a:pt x="2735" y="1706"/>
                </a:lnTo>
                <a:lnTo>
                  <a:pt x="2720" y="1617"/>
                </a:lnTo>
                <a:lnTo>
                  <a:pt x="2698" y="1531"/>
                </a:lnTo>
                <a:lnTo>
                  <a:pt x="2671" y="1446"/>
                </a:lnTo>
                <a:lnTo>
                  <a:pt x="2639" y="1364"/>
                </a:lnTo>
                <a:lnTo>
                  <a:pt x="2601" y="1285"/>
                </a:lnTo>
                <a:lnTo>
                  <a:pt x="2558" y="1209"/>
                </a:lnTo>
                <a:lnTo>
                  <a:pt x="2510" y="1136"/>
                </a:lnTo>
                <a:lnTo>
                  <a:pt x="2459" y="1067"/>
                </a:lnTo>
                <a:lnTo>
                  <a:pt x="2402" y="1000"/>
                </a:lnTo>
                <a:lnTo>
                  <a:pt x="2158" y="1244"/>
                </a:lnTo>
                <a:lnTo>
                  <a:pt x="2202" y="1297"/>
                </a:lnTo>
                <a:lnTo>
                  <a:pt x="2243" y="1354"/>
                </a:lnTo>
                <a:lnTo>
                  <a:pt x="2279" y="1413"/>
                </a:lnTo>
                <a:lnTo>
                  <a:pt x="2311" y="1474"/>
                </a:lnTo>
                <a:lnTo>
                  <a:pt x="2338" y="1538"/>
                </a:lnTo>
                <a:lnTo>
                  <a:pt x="2362" y="1605"/>
                </a:lnTo>
                <a:lnTo>
                  <a:pt x="2380" y="1674"/>
                </a:lnTo>
                <a:lnTo>
                  <a:pt x="2393" y="1745"/>
                </a:lnTo>
                <a:lnTo>
                  <a:pt x="2402" y="1816"/>
                </a:lnTo>
                <a:lnTo>
                  <a:pt x="2405" y="1890"/>
                </a:lnTo>
                <a:lnTo>
                  <a:pt x="2402" y="1970"/>
                </a:lnTo>
                <a:lnTo>
                  <a:pt x="2392" y="2048"/>
                </a:lnTo>
                <a:lnTo>
                  <a:pt x="2377" y="2124"/>
                </a:lnTo>
                <a:lnTo>
                  <a:pt x="2355" y="2198"/>
                </a:lnTo>
                <a:lnTo>
                  <a:pt x="2328" y="2269"/>
                </a:lnTo>
                <a:lnTo>
                  <a:pt x="2296" y="2338"/>
                </a:lnTo>
                <a:lnTo>
                  <a:pt x="2258" y="2403"/>
                </a:lnTo>
                <a:lnTo>
                  <a:pt x="2216" y="2465"/>
                </a:lnTo>
                <a:lnTo>
                  <a:pt x="2170" y="2523"/>
                </a:lnTo>
                <a:lnTo>
                  <a:pt x="2120" y="2578"/>
                </a:lnTo>
                <a:lnTo>
                  <a:pt x="2065" y="2629"/>
                </a:lnTo>
                <a:lnTo>
                  <a:pt x="2006" y="2676"/>
                </a:lnTo>
                <a:lnTo>
                  <a:pt x="1943" y="2718"/>
                </a:lnTo>
                <a:lnTo>
                  <a:pt x="1878" y="2755"/>
                </a:lnTo>
                <a:lnTo>
                  <a:pt x="1810" y="2787"/>
                </a:lnTo>
                <a:lnTo>
                  <a:pt x="1738" y="2814"/>
                </a:lnTo>
                <a:lnTo>
                  <a:pt x="1664" y="2835"/>
                </a:lnTo>
                <a:lnTo>
                  <a:pt x="1589" y="2851"/>
                </a:lnTo>
                <a:lnTo>
                  <a:pt x="1511" y="2860"/>
                </a:lnTo>
                <a:lnTo>
                  <a:pt x="1431" y="2864"/>
                </a:lnTo>
                <a:lnTo>
                  <a:pt x="1351" y="2860"/>
                </a:lnTo>
                <a:lnTo>
                  <a:pt x="1274" y="2851"/>
                </a:lnTo>
                <a:lnTo>
                  <a:pt x="1197" y="2835"/>
                </a:lnTo>
                <a:lnTo>
                  <a:pt x="1123" y="2814"/>
                </a:lnTo>
                <a:lnTo>
                  <a:pt x="1053" y="2787"/>
                </a:lnTo>
                <a:lnTo>
                  <a:pt x="984" y="2755"/>
                </a:lnTo>
                <a:lnTo>
                  <a:pt x="918" y="2718"/>
                </a:lnTo>
                <a:lnTo>
                  <a:pt x="856" y="2676"/>
                </a:lnTo>
                <a:lnTo>
                  <a:pt x="798" y="2629"/>
                </a:lnTo>
                <a:lnTo>
                  <a:pt x="743" y="2578"/>
                </a:lnTo>
                <a:lnTo>
                  <a:pt x="692" y="2523"/>
                </a:lnTo>
                <a:lnTo>
                  <a:pt x="645" y="2465"/>
                </a:lnTo>
                <a:lnTo>
                  <a:pt x="603" y="2403"/>
                </a:lnTo>
                <a:lnTo>
                  <a:pt x="567" y="2338"/>
                </a:lnTo>
                <a:lnTo>
                  <a:pt x="534" y="2269"/>
                </a:lnTo>
                <a:lnTo>
                  <a:pt x="508" y="2198"/>
                </a:lnTo>
                <a:lnTo>
                  <a:pt x="486" y="2124"/>
                </a:lnTo>
                <a:lnTo>
                  <a:pt x="470" y="2048"/>
                </a:lnTo>
                <a:lnTo>
                  <a:pt x="461" y="1970"/>
                </a:lnTo>
                <a:lnTo>
                  <a:pt x="458" y="1890"/>
                </a:lnTo>
                <a:lnTo>
                  <a:pt x="461" y="1811"/>
                </a:lnTo>
                <a:lnTo>
                  <a:pt x="470" y="1732"/>
                </a:lnTo>
                <a:lnTo>
                  <a:pt x="486" y="1656"/>
                </a:lnTo>
                <a:lnTo>
                  <a:pt x="508" y="1583"/>
                </a:lnTo>
                <a:lnTo>
                  <a:pt x="534" y="1511"/>
                </a:lnTo>
                <a:lnTo>
                  <a:pt x="567" y="1443"/>
                </a:lnTo>
                <a:lnTo>
                  <a:pt x="603" y="1378"/>
                </a:lnTo>
                <a:lnTo>
                  <a:pt x="645" y="1315"/>
                </a:lnTo>
                <a:lnTo>
                  <a:pt x="692" y="1257"/>
                </a:lnTo>
                <a:lnTo>
                  <a:pt x="743" y="1202"/>
                </a:lnTo>
                <a:lnTo>
                  <a:pt x="798" y="1152"/>
                </a:lnTo>
                <a:lnTo>
                  <a:pt x="856" y="1105"/>
                </a:lnTo>
                <a:lnTo>
                  <a:pt x="918" y="1062"/>
                </a:lnTo>
                <a:lnTo>
                  <a:pt x="984" y="1025"/>
                </a:lnTo>
                <a:lnTo>
                  <a:pt x="1053" y="993"/>
                </a:lnTo>
                <a:lnTo>
                  <a:pt x="1123" y="966"/>
                </a:lnTo>
                <a:lnTo>
                  <a:pt x="1197" y="945"/>
                </a:lnTo>
                <a:lnTo>
                  <a:pt x="1274" y="930"/>
                </a:lnTo>
                <a:lnTo>
                  <a:pt x="1351" y="919"/>
                </a:lnTo>
                <a:lnTo>
                  <a:pt x="1431" y="916"/>
                </a:lnTo>
                <a:lnTo>
                  <a:pt x="1505" y="919"/>
                </a:lnTo>
                <a:lnTo>
                  <a:pt x="1576" y="928"/>
                </a:lnTo>
                <a:lnTo>
                  <a:pt x="1647" y="941"/>
                </a:lnTo>
                <a:lnTo>
                  <a:pt x="1716" y="959"/>
                </a:lnTo>
                <a:lnTo>
                  <a:pt x="1783" y="983"/>
                </a:lnTo>
                <a:lnTo>
                  <a:pt x="1847" y="1010"/>
                </a:lnTo>
                <a:lnTo>
                  <a:pt x="1909" y="1042"/>
                </a:lnTo>
                <a:lnTo>
                  <a:pt x="1968" y="1078"/>
                </a:lnTo>
                <a:lnTo>
                  <a:pt x="2024" y="1118"/>
                </a:lnTo>
                <a:lnTo>
                  <a:pt x="2077" y="1163"/>
                </a:lnTo>
                <a:lnTo>
                  <a:pt x="2321" y="919"/>
                </a:lnTo>
                <a:lnTo>
                  <a:pt x="2254" y="863"/>
                </a:lnTo>
                <a:lnTo>
                  <a:pt x="2185" y="811"/>
                </a:lnTo>
                <a:lnTo>
                  <a:pt x="2112" y="763"/>
                </a:lnTo>
                <a:lnTo>
                  <a:pt x="2036" y="720"/>
                </a:lnTo>
                <a:lnTo>
                  <a:pt x="1957" y="683"/>
                </a:lnTo>
                <a:lnTo>
                  <a:pt x="1875" y="650"/>
                </a:lnTo>
                <a:lnTo>
                  <a:pt x="1791" y="623"/>
                </a:lnTo>
                <a:lnTo>
                  <a:pt x="1704" y="601"/>
                </a:lnTo>
                <a:lnTo>
                  <a:pt x="1615" y="586"/>
                </a:lnTo>
                <a:lnTo>
                  <a:pt x="1523" y="576"/>
                </a:lnTo>
                <a:lnTo>
                  <a:pt x="1431" y="573"/>
                </a:lnTo>
                <a:close/>
                <a:moveTo>
                  <a:pt x="2944" y="458"/>
                </a:moveTo>
                <a:lnTo>
                  <a:pt x="2829" y="573"/>
                </a:lnTo>
                <a:lnTo>
                  <a:pt x="3011" y="573"/>
                </a:lnTo>
                <a:lnTo>
                  <a:pt x="3125" y="458"/>
                </a:lnTo>
                <a:lnTo>
                  <a:pt x="2944" y="458"/>
                </a:lnTo>
                <a:close/>
                <a:moveTo>
                  <a:pt x="2634" y="425"/>
                </a:moveTo>
                <a:lnTo>
                  <a:pt x="2519" y="539"/>
                </a:lnTo>
                <a:lnTo>
                  <a:pt x="2519" y="721"/>
                </a:lnTo>
                <a:lnTo>
                  <a:pt x="2634" y="606"/>
                </a:lnTo>
                <a:lnTo>
                  <a:pt x="2634" y="425"/>
                </a:lnTo>
                <a:close/>
                <a:moveTo>
                  <a:pt x="2863" y="196"/>
                </a:moveTo>
                <a:lnTo>
                  <a:pt x="2748" y="311"/>
                </a:lnTo>
                <a:lnTo>
                  <a:pt x="2748" y="492"/>
                </a:lnTo>
                <a:lnTo>
                  <a:pt x="2863" y="377"/>
                </a:lnTo>
                <a:lnTo>
                  <a:pt x="2863" y="196"/>
                </a:lnTo>
                <a:close/>
                <a:moveTo>
                  <a:pt x="2920" y="0"/>
                </a:moveTo>
                <a:lnTo>
                  <a:pt x="2926" y="1"/>
                </a:lnTo>
                <a:lnTo>
                  <a:pt x="2928" y="1"/>
                </a:lnTo>
                <a:lnTo>
                  <a:pt x="2931" y="1"/>
                </a:lnTo>
                <a:lnTo>
                  <a:pt x="2934" y="2"/>
                </a:lnTo>
                <a:lnTo>
                  <a:pt x="2936" y="3"/>
                </a:lnTo>
                <a:lnTo>
                  <a:pt x="2940" y="4"/>
                </a:lnTo>
                <a:lnTo>
                  <a:pt x="2942" y="5"/>
                </a:lnTo>
                <a:lnTo>
                  <a:pt x="2945" y="6"/>
                </a:lnTo>
                <a:lnTo>
                  <a:pt x="2947" y="7"/>
                </a:lnTo>
                <a:lnTo>
                  <a:pt x="2950" y="9"/>
                </a:lnTo>
                <a:lnTo>
                  <a:pt x="2952" y="10"/>
                </a:lnTo>
                <a:lnTo>
                  <a:pt x="2956" y="13"/>
                </a:lnTo>
                <a:lnTo>
                  <a:pt x="2956" y="13"/>
                </a:lnTo>
                <a:lnTo>
                  <a:pt x="2960" y="17"/>
                </a:lnTo>
                <a:lnTo>
                  <a:pt x="2964" y="22"/>
                </a:lnTo>
                <a:lnTo>
                  <a:pt x="2964" y="22"/>
                </a:lnTo>
                <a:lnTo>
                  <a:pt x="2968" y="26"/>
                </a:lnTo>
                <a:lnTo>
                  <a:pt x="2969" y="27"/>
                </a:lnTo>
                <a:lnTo>
                  <a:pt x="2971" y="31"/>
                </a:lnTo>
                <a:lnTo>
                  <a:pt x="2972" y="32"/>
                </a:lnTo>
                <a:lnTo>
                  <a:pt x="2973" y="36"/>
                </a:lnTo>
                <a:lnTo>
                  <a:pt x="2974" y="37"/>
                </a:lnTo>
                <a:lnTo>
                  <a:pt x="2975" y="41"/>
                </a:lnTo>
                <a:lnTo>
                  <a:pt x="2975" y="43"/>
                </a:lnTo>
                <a:lnTo>
                  <a:pt x="2976" y="47"/>
                </a:lnTo>
                <a:lnTo>
                  <a:pt x="2977" y="50"/>
                </a:lnTo>
                <a:lnTo>
                  <a:pt x="2977" y="52"/>
                </a:lnTo>
                <a:lnTo>
                  <a:pt x="2977" y="58"/>
                </a:lnTo>
                <a:lnTo>
                  <a:pt x="2977" y="344"/>
                </a:lnTo>
                <a:lnTo>
                  <a:pt x="3264" y="344"/>
                </a:lnTo>
                <a:lnTo>
                  <a:pt x="3269" y="344"/>
                </a:lnTo>
                <a:lnTo>
                  <a:pt x="3272" y="345"/>
                </a:lnTo>
                <a:lnTo>
                  <a:pt x="3274" y="345"/>
                </a:lnTo>
                <a:lnTo>
                  <a:pt x="3278" y="346"/>
                </a:lnTo>
                <a:lnTo>
                  <a:pt x="3281" y="346"/>
                </a:lnTo>
                <a:lnTo>
                  <a:pt x="3284" y="347"/>
                </a:lnTo>
                <a:lnTo>
                  <a:pt x="3286" y="348"/>
                </a:lnTo>
                <a:lnTo>
                  <a:pt x="3289" y="350"/>
                </a:lnTo>
                <a:lnTo>
                  <a:pt x="3290" y="350"/>
                </a:lnTo>
                <a:lnTo>
                  <a:pt x="3294" y="352"/>
                </a:lnTo>
                <a:lnTo>
                  <a:pt x="3295" y="353"/>
                </a:lnTo>
                <a:lnTo>
                  <a:pt x="3299" y="356"/>
                </a:lnTo>
                <a:lnTo>
                  <a:pt x="3299" y="356"/>
                </a:lnTo>
                <a:lnTo>
                  <a:pt x="3304" y="361"/>
                </a:lnTo>
                <a:lnTo>
                  <a:pt x="3308" y="365"/>
                </a:lnTo>
                <a:lnTo>
                  <a:pt x="3308" y="365"/>
                </a:lnTo>
                <a:lnTo>
                  <a:pt x="3312" y="370"/>
                </a:lnTo>
                <a:lnTo>
                  <a:pt x="3312" y="371"/>
                </a:lnTo>
                <a:lnTo>
                  <a:pt x="3314" y="374"/>
                </a:lnTo>
                <a:lnTo>
                  <a:pt x="3315" y="376"/>
                </a:lnTo>
                <a:lnTo>
                  <a:pt x="3317" y="379"/>
                </a:lnTo>
                <a:lnTo>
                  <a:pt x="3317" y="381"/>
                </a:lnTo>
                <a:lnTo>
                  <a:pt x="3318" y="384"/>
                </a:lnTo>
                <a:lnTo>
                  <a:pt x="3319" y="387"/>
                </a:lnTo>
                <a:lnTo>
                  <a:pt x="3320" y="390"/>
                </a:lnTo>
                <a:lnTo>
                  <a:pt x="3320" y="393"/>
                </a:lnTo>
                <a:lnTo>
                  <a:pt x="3321" y="396"/>
                </a:lnTo>
                <a:lnTo>
                  <a:pt x="3321" y="401"/>
                </a:lnTo>
                <a:lnTo>
                  <a:pt x="3321" y="407"/>
                </a:lnTo>
                <a:lnTo>
                  <a:pt x="3320" y="409"/>
                </a:lnTo>
                <a:lnTo>
                  <a:pt x="3320" y="412"/>
                </a:lnTo>
                <a:lnTo>
                  <a:pt x="3319" y="416"/>
                </a:lnTo>
                <a:lnTo>
                  <a:pt x="3318" y="418"/>
                </a:lnTo>
                <a:lnTo>
                  <a:pt x="3317" y="421"/>
                </a:lnTo>
                <a:lnTo>
                  <a:pt x="3317" y="423"/>
                </a:lnTo>
                <a:lnTo>
                  <a:pt x="3315" y="426"/>
                </a:lnTo>
                <a:lnTo>
                  <a:pt x="3314" y="428"/>
                </a:lnTo>
                <a:lnTo>
                  <a:pt x="3312" y="431"/>
                </a:lnTo>
                <a:lnTo>
                  <a:pt x="3312" y="433"/>
                </a:lnTo>
                <a:lnTo>
                  <a:pt x="3308" y="437"/>
                </a:lnTo>
                <a:lnTo>
                  <a:pt x="3308" y="437"/>
                </a:lnTo>
                <a:lnTo>
                  <a:pt x="3303" y="441"/>
                </a:lnTo>
                <a:lnTo>
                  <a:pt x="3075" y="671"/>
                </a:lnTo>
                <a:lnTo>
                  <a:pt x="3074" y="671"/>
                </a:lnTo>
                <a:lnTo>
                  <a:pt x="2846" y="900"/>
                </a:lnTo>
                <a:lnTo>
                  <a:pt x="2841" y="904"/>
                </a:lnTo>
                <a:lnTo>
                  <a:pt x="2841" y="904"/>
                </a:lnTo>
                <a:lnTo>
                  <a:pt x="2837" y="907"/>
                </a:lnTo>
                <a:lnTo>
                  <a:pt x="2836" y="908"/>
                </a:lnTo>
                <a:lnTo>
                  <a:pt x="2832" y="910"/>
                </a:lnTo>
                <a:lnTo>
                  <a:pt x="2831" y="911"/>
                </a:lnTo>
                <a:lnTo>
                  <a:pt x="2828" y="912"/>
                </a:lnTo>
                <a:lnTo>
                  <a:pt x="2826" y="913"/>
                </a:lnTo>
                <a:lnTo>
                  <a:pt x="2822" y="914"/>
                </a:lnTo>
                <a:lnTo>
                  <a:pt x="2820" y="914"/>
                </a:lnTo>
                <a:lnTo>
                  <a:pt x="2816" y="915"/>
                </a:lnTo>
                <a:lnTo>
                  <a:pt x="2814" y="916"/>
                </a:lnTo>
                <a:lnTo>
                  <a:pt x="2811" y="916"/>
                </a:lnTo>
                <a:lnTo>
                  <a:pt x="2806" y="916"/>
                </a:lnTo>
                <a:lnTo>
                  <a:pt x="2486" y="916"/>
                </a:lnTo>
                <a:lnTo>
                  <a:pt x="2482" y="919"/>
                </a:lnTo>
                <a:lnTo>
                  <a:pt x="2539" y="985"/>
                </a:lnTo>
                <a:lnTo>
                  <a:pt x="2592" y="1054"/>
                </a:lnTo>
                <a:lnTo>
                  <a:pt x="2641" y="1127"/>
                </a:lnTo>
                <a:lnTo>
                  <a:pt x="2686" y="1201"/>
                </a:lnTo>
                <a:lnTo>
                  <a:pt x="2726" y="1279"/>
                </a:lnTo>
                <a:lnTo>
                  <a:pt x="2761" y="1360"/>
                </a:lnTo>
                <a:lnTo>
                  <a:pt x="2791" y="1444"/>
                </a:lnTo>
                <a:lnTo>
                  <a:pt x="2816" y="1529"/>
                </a:lnTo>
                <a:lnTo>
                  <a:pt x="2837" y="1617"/>
                </a:lnTo>
                <a:lnTo>
                  <a:pt x="2850" y="1706"/>
                </a:lnTo>
                <a:lnTo>
                  <a:pt x="2860" y="1797"/>
                </a:lnTo>
                <a:lnTo>
                  <a:pt x="2863" y="1890"/>
                </a:lnTo>
                <a:lnTo>
                  <a:pt x="2860" y="1983"/>
                </a:lnTo>
                <a:lnTo>
                  <a:pt x="2850" y="2074"/>
                </a:lnTo>
                <a:lnTo>
                  <a:pt x="2837" y="2163"/>
                </a:lnTo>
                <a:lnTo>
                  <a:pt x="2816" y="2252"/>
                </a:lnTo>
                <a:lnTo>
                  <a:pt x="2791" y="2337"/>
                </a:lnTo>
                <a:lnTo>
                  <a:pt x="2761" y="2420"/>
                </a:lnTo>
                <a:lnTo>
                  <a:pt x="2726" y="2500"/>
                </a:lnTo>
                <a:lnTo>
                  <a:pt x="2686" y="2579"/>
                </a:lnTo>
                <a:lnTo>
                  <a:pt x="2641" y="2654"/>
                </a:lnTo>
                <a:lnTo>
                  <a:pt x="2592" y="2726"/>
                </a:lnTo>
                <a:lnTo>
                  <a:pt x="2539" y="2795"/>
                </a:lnTo>
                <a:lnTo>
                  <a:pt x="2482" y="2861"/>
                </a:lnTo>
                <a:lnTo>
                  <a:pt x="2846" y="3224"/>
                </a:lnTo>
                <a:lnTo>
                  <a:pt x="2856" y="3236"/>
                </a:lnTo>
                <a:lnTo>
                  <a:pt x="2861" y="3250"/>
                </a:lnTo>
                <a:lnTo>
                  <a:pt x="2863" y="3264"/>
                </a:lnTo>
                <a:lnTo>
                  <a:pt x="2861" y="3279"/>
                </a:lnTo>
                <a:lnTo>
                  <a:pt x="2856" y="3293"/>
                </a:lnTo>
                <a:lnTo>
                  <a:pt x="2846" y="3305"/>
                </a:lnTo>
                <a:lnTo>
                  <a:pt x="2834" y="3314"/>
                </a:lnTo>
                <a:lnTo>
                  <a:pt x="2820" y="3320"/>
                </a:lnTo>
                <a:lnTo>
                  <a:pt x="2806" y="3322"/>
                </a:lnTo>
                <a:lnTo>
                  <a:pt x="2791" y="3320"/>
                </a:lnTo>
                <a:lnTo>
                  <a:pt x="2777" y="3314"/>
                </a:lnTo>
                <a:lnTo>
                  <a:pt x="2765" y="3305"/>
                </a:lnTo>
                <a:lnTo>
                  <a:pt x="2402" y="2942"/>
                </a:lnTo>
                <a:lnTo>
                  <a:pt x="2336" y="2999"/>
                </a:lnTo>
                <a:lnTo>
                  <a:pt x="2267" y="3052"/>
                </a:lnTo>
                <a:lnTo>
                  <a:pt x="2195" y="3101"/>
                </a:lnTo>
                <a:lnTo>
                  <a:pt x="2120" y="3145"/>
                </a:lnTo>
                <a:lnTo>
                  <a:pt x="2042" y="3186"/>
                </a:lnTo>
                <a:lnTo>
                  <a:pt x="1961" y="3221"/>
                </a:lnTo>
                <a:lnTo>
                  <a:pt x="1878" y="3251"/>
                </a:lnTo>
                <a:lnTo>
                  <a:pt x="1792" y="3276"/>
                </a:lnTo>
                <a:lnTo>
                  <a:pt x="1705" y="3295"/>
                </a:lnTo>
                <a:lnTo>
                  <a:pt x="1615" y="3310"/>
                </a:lnTo>
                <a:lnTo>
                  <a:pt x="1523" y="3319"/>
                </a:lnTo>
                <a:lnTo>
                  <a:pt x="1431" y="3322"/>
                </a:lnTo>
                <a:lnTo>
                  <a:pt x="1338" y="3319"/>
                </a:lnTo>
                <a:lnTo>
                  <a:pt x="1247" y="3310"/>
                </a:lnTo>
                <a:lnTo>
                  <a:pt x="1158" y="3295"/>
                </a:lnTo>
                <a:lnTo>
                  <a:pt x="1069" y="3276"/>
                </a:lnTo>
                <a:lnTo>
                  <a:pt x="984" y="3251"/>
                </a:lnTo>
                <a:lnTo>
                  <a:pt x="901" y="3221"/>
                </a:lnTo>
                <a:lnTo>
                  <a:pt x="821" y="3186"/>
                </a:lnTo>
                <a:lnTo>
                  <a:pt x="742" y="3145"/>
                </a:lnTo>
                <a:lnTo>
                  <a:pt x="667" y="3101"/>
                </a:lnTo>
                <a:lnTo>
                  <a:pt x="595" y="3052"/>
                </a:lnTo>
                <a:lnTo>
                  <a:pt x="526" y="2999"/>
                </a:lnTo>
                <a:lnTo>
                  <a:pt x="460" y="2942"/>
                </a:lnTo>
                <a:lnTo>
                  <a:pt x="97" y="3305"/>
                </a:lnTo>
                <a:lnTo>
                  <a:pt x="85" y="3314"/>
                </a:lnTo>
                <a:lnTo>
                  <a:pt x="71" y="3320"/>
                </a:lnTo>
                <a:lnTo>
                  <a:pt x="57" y="3322"/>
                </a:lnTo>
                <a:lnTo>
                  <a:pt x="42" y="3320"/>
                </a:lnTo>
                <a:lnTo>
                  <a:pt x="29" y="3314"/>
                </a:lnTo>
                <a:lnTo>
                  <a:pt x="16" y="3305"/>
                </a:lnTo>
                <a:lnTo>
                  <a:pt x="7" y="3293"/>
                </a:lnTo>
                <a:lnTo>
                  <a:pt x="1" y="3279"/>
                </a:lnTo>
                <a:lnTo>
                  <a:pt x="0" y="3264"/>
                </a:lnTo>
                <a:lnTo>
                  <a:pt x="1" y="3250"/>
                </a:lnTo>
                <a:lnTo>
                  <a:pt x="7" y="3236"/>
                </a:lnTo>
                <a:lnTo>
                  <a:pt x="16" y="3224"/>
                </a:lnTo>
                <a:lnTo>
                  <a:pt x="379" y="2861"/>
                </a:lnTo>
                <a:lnTo>
                  <a:pt x="322" y="2795"/>
                </a:lnTo>
                <a:lnTo>
                  <a:pt x="269" y="2726"/>
                </a:lnTo>
                <a:lnTo>
                  <a:pt x="220" y="2654"/>
                </a:lnTo>
                <a:lnTo>
                  <a:pt x="176" y="2579"/>
                </a:lnTo>
                <a:lnTo>
                  <a:pt x="136" y="2500"/>
                </a:lnTo>
                <a:lnTo>
                  <a:pt x="101" y="2420"/>
                </a:lnTo>
                <a:lnTo>
                  <a:pt x="70" y="2337"/>
                </a:lnTo>
                <a:lnTo>
                  <a:pt x="45" y="2252"/>
                </a:lnTo>
                <a:lnTo>
                  <a:pt x="25" y="2163"/>
                </a:lnTo>
                <a:lnTo>
                  <a:pt x="11" y="2074"/>
                </a:lnTo>
                <a:lnTo>
                  <a:pt x="3" y="1983"/>
                </a:lnTo>
                <a:lnTo>
                  <a:pt x="0" y="1890"/>
                </a:lnTo>
                <a:lnTo>
                  <a:pt x="3" y="1792"/>
                </a:lnTo>
                <a:lnTo>
                  <a:pt x="12" y="1696"/>
                </a:lnTo>
                <a:lnTo>
                  <a:pt x="29" y="1602"/>
                </a:lnTo>
                <a:lnTo>
                  <a:pt x="50" y="1510"/>
                </a:lnTo>
                <a:lnTo>
                  <a:pt x="78" y="1420"/>
                </a:lnTo>
                <a:lnTo>
                  <a:pt x="112" y="1333"/>
                </a:lnTo>
                <a:lnTo>
                  <a:pt x="151" y="1249"/>
                </a:lnTo>
                <a:lnTo>
                  <a:pt x="194" y="1168"/>
                </a:lnTo>
                <a:lnTo>
                  <a:pt x="244" y="1090"/>
                </a:lnTo>
                <a:lnTo>
                  <a:pt x="298" y="1016"/>
                </a:lnTo>
                <a:lnTo>
                  <a:pt x="356" y="945"/>
                </a:lnTo>
                <a:lnTo>
                  <a:pt x="419" y="878"/>
                </a:lnTo>
                <a:lnTo>
                  <a:pt x="486" y="816"/>
                </a:lnTo>
                <a:lnTo>
                  <a:pt x="556" y="757"/>
                </a:lnTo>
                <a:lnTo>
                  <a:pt x="631" y="704"/>
                </a:lnTo>
                <a:lnTo>
                  <a:pt x="709" y="654"/>
                </a:lnTo>
                <a:lnTo>
                  <a:pt x="790" y="610"/>
                </a:lnTo>
                <a:lnTo>
                  <a:pt x="875" y="571"/>
                </a:lnTo>
                <a:lnTo>
                  <a:pt x="962" y="538"/>
                </a:lnTo>
                <a:lnTo>
                  <a:pt x="1051" y="510"/>
                </a:lnTo>
                <a:lnTo>
                  <a:pt x="1143" y="487"/>
                </a:lnTo>
                <a:lnTo>
                  <a:pt x="1237" y="472"/>
                </a:lnTo>
                <a:lnTo>
                  <a:pt x="1333" y="462"/>
                </a:lnTo>
                <a:lnTo>
                  <a:pt x="1431" y="458"/>
                </a:lnTo>
                <a:lnTo>
                  <a:pt x="1523" y="461"/>
                </a:lnTo>
                <a:lnTo>
                  <a:pt x="1615" y="471"/>
                </a:lnTo>
                <a:lnTo>
                  <a:pt x="1705" y="485"/>
                </a:lnTo>
                <a:lnTo>
                  <a:pt x="1792" y="505"/>
                </a:lnTo>
                <a:lnTo>
                  <a:pt x="1878" y="530"/>
                </a:lnTo>
                <a:lnTo>
                  <a:pt x="1961" y="560"/>
                </a:lnTo>
                <a:lnTo>
                  <a:pt x="2042" y="595"/>
                </a:lnTo>
                <a:lnTo>
                  <a:pt x="2120" y="635"/>
                </a:lnTo>
                <a:lnTo>
                  <a:pt x="2195" y="680"/>
                </a:lnTo>
                <a:lnTo>
                  <a:pt x="2267" y="729"/>
                </a:lnTo>
                <a:lnTo>
                  <a:pt x="2336" y="782"/>
                </a:lnTo>
                <a:lnTo>
                  <a:pt x="2402" y="839"/>
                </a:lnTo>
                <a:lnTo>
                  <a:pt x="2405" y="835"/>
                </a:lnTo>
                <a:lnTo>
                  <a:pt x="2405" y="516"/>
                </a:lnTo>
                <a:lnTo>
                  <a:pt x="2405" y="510"/>
                </a:lnTo>
                <a:lnTo>
                  <a:pt x="2406" y="507"/>
                </a:lnTo>
                <a:lnTo>
                  <a:pt x="2406" y="505"/>
                </a:lnTo>
                <a:lnTo>
                  <a:pt x="2407" y="502"/>
                </a:lnTo>
                <a:lnTo>
                  <a:pt x="2407" y="500"/>
                </a:lnTo>
                <a:lnTo>
                  <a:pt x="2408" y="495"/>
                </a:lnTo>
                <a:lnTo>
                  <a:pt x="2409" y="494"/>
                </a:lnTo>
                <a:lnTo>
                  <a:pt x="2411" y="490"/>
                </a:lnTo>
                <a:lnTo>
                  <a:pt x="2411" y="489"/>
                </a:lnTo>
                <a:lnTo>
                  <a:pt x="2413" y="485"/>
                </a:lnTo>
                <a:lnTo>
                  <a:pt x="2414" y="484"/>
                </a:lnTo>
                <a:lnTo>
                  <a:pt x="2417" y="480"/>
                </a:lnTo>
                <a:lnTo>
                  <a:pt x="2417" y="480"/>
                </a:lnTo>
                <a:lnTo>
                  <a:pt x="2421" y="475"/>
                </a:lnTo>
                <a:lnTo>
                  <a:pt x="2650" y="247"/>
                </a:lnTo>
                <a:lnTo>
                  <a:pt x="2650" y="246"/>
                </a:lnTo>
                <a:lnTo>
                  <a:pt x="2879" y="17"/>
                </a:lnTo>
                <a:lnTo>
                  <a:pt x="2884" y="13"/>
                </a:lnTo>
                <a:lnTo>
                  <a:pt x="2884" y="13"/>
                </a:lnTo>
                <a:lnTo>
                  <a:pt x="2889" y="10"/>
                </a:lnTo>
                <a:lnTo>
                  <a:pt x="2890" y="9"/>
                </a:lnTo>
                <a:lnTo>
                  <a:pt x="2893" y="7"/>
                </a:lnTo>
                <a:lnTo>
                  <a:pt x="2895" y="6"/>
                </a:lnTo>
                <a:lnTo>
                  <a:pt x="2898" y="5"/>
                </a:lnTo>
                <a:lnTo>
                  <a:pt x="2900" y="4"/>
                </a:lnTo>
                <a:lnTo>
                  <a:pt x="2903" y="3"/>
                </a:lnTo>
                <a:lnTo>
                  <a:pt x="2905" y="2"/>
                </a:lnTo>
                <a:lnTo>
                  <a:pt x="2908" y="1"/>
                </a:lnTo>
                <a:lnTo>
                  <a:pt x="2912" y="1"/>
                </a:lnTo>
                <a:lnTo>
                  <a:pt x="2915" y="1"/>
                </a:lnTo>
                <a:lnTo>
                  <a:pt x="292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3" name="Group 424">
            <a:extLst>
              <a:ext uri="{FF2B5EF4-FFF2-40B4-BE49-F238E27FC236}">
                <a16:creationId xmlns:a16="http://schemas.microsoft.com/office/drawing/2014/main" id="{84A2F21E-C090-A66A-1FAC-DC2809CAD8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99449" y="2368941"/>
            <a:ext cx="504797" cy="503120"/>
            <a:chOff x="1296" y="2435"/>
            <a:chExt cx="301" cy="300"/>
          </a:xfrm>
          <a:solidFill>
            <a:schemeClr val="bg1"/>
          </a:solidFill>
        </p:grpSpPr>
        <p:sp>
          <p:nvSpPr>
            <p:cNvPr id="14" name="Freeform 427">
              <a:extLst>
                <a:ext uri="{FF2B5EF4-FFF2-40B4-BE49-F238E27FC236}">
                  <a16:creationId xmlns:a16="http://schemas.microsoft.com/office/drawing/2014/main" id="{A0B89CC9-8F0E-816D-ADED-51B98112C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0" y="2435"/>
              <a:ext cx="142" cy="92"/>
            </a:xfrm>
            <a:custGeom>
              <a:avLst/>
              <a:gdLst>
                <a:gd name="T0" fmla="*/ 1517 w 1557"/>
                <a:gd name="T1" fmla="*/ 3 h 1017"/>
                <a:gd name="T2" fmla="*/ 1546 w 1557"/>
                <a:gd name="T3" fmla="*/ 24 h 1017"/>
                <a:gd name="T4" fmla="*/ 1557 w 1557"/>
                <a:gd name="T5" fmla="*/ 59 h 1017"/>
                <a:gd name="T6" fmla="*/ 1546 w 1557"/>
                <a:gd name="T7" fmla="*/ 94 h 1017"/>
                <a:gd name="T8" fmla="*/ 1517 w 1557"/>
                <a:gd name="T9" fmla="*/ 114 h 1017"/>
                <a:gd name="T10" fmla="*/ 1481 w 1557"/>
                <a:gd name="T11" fmla="*/ 118 h 1017"/>
                <a:gd name="T12" fmla="*/ 1298 w 1557"/>
                <a:gd name="T13" fmla="*/ 131 h 1017"/>
                <a:gd name="T14" fmla="*/ 1120 w 1557"/>
                <a:gd name="T15" fmla="*/ 164 h 1017"/>
                <a:gd name="T16" fmla="*/ 950 w 1557"/>
                <a:gd name="T17" fmla="*/ 218 h 1017"/>
                <a:gd name="T18" fmla="*/ 788 w 1557"/>
                <a:gd name="T19" fmla="*/ 289 h 1017"/>
                <a:gd name="T20" fmla="*/ 636 w 1557"/>
                <a:gd name="T21" fmla="*/ 380 h 1017"/>
                <a:gd name="T22" fmla="*/ 495 w 1557"/>
                <a:gd name="T23" fmla="*/ 486 h 1017"/>
                <a:gd name="T24" fmla="*/ 367 w 1557"/>
                <a:gd name="T25" fmla="*/ 610 h 1017"/>
                <a:gd name="T26" fmla="*/ 253 w 1557"/>
                <a:gd name="T27" fmla="*/ 749 h 1017"/>
                <a:gd name="T28" fmla="*/ 156 w 1557"/>
                <a:gd name="T29" fmla="*/ 902 h 1017"/>
                <a:gd name="T30" fmla="*/ 104 w 1557"/>
                <a:gd name="T31" fmla="*/ 997 h 1017"/>
                <a:gd name="T32" fmla="*/ 76 w 1557"/>
                <a:gd name="T33" fmla="*/ 1014 h 1017"/>
                <a:gd name="T34" fmla="*/ 47 w 1557"/>
                <a:gd name="T35" fmla="*/ 1016 h 1017"/>
                <a:gd name="T36" fmla="*/ 21 w 1557"/>
                <a:gd name="T37" fmla="*/ 1002 h 1017"/>
                <a:gd name="T38" fmla="*/ 4 w 1557"/>
                <a:gd name="T39" fmla="*/ 977 h 1017"/>
                <a:gd name="T40" fmla="*/ 1 w 1557"/>
                <a:gd name="T41" fmla="*/ 947 h 1017"/>
                <a:gd name="T42" fmla="*/ 50 w 1557"/>
                <a:gd name="T43" fmla="*/ 848 h 1017"/>
                <a:gd name="T44" fmla="*/ 150 w 1557"/>
                <a:gd name="T45" fmla="*/ 691 h 1017"/>
                <a:gd name="T46" fmla="*/ 265 w 1557"/>
                <a:gd name="T47" fmla="*/ 547 h 1017"/>
                <a:gd name="T48" fmla="*/ 393 w 1557"/>
                <a:gd name="T49" fmla="*/ 419 h 1017"/>
                <a:gd name="T50" fmla="*/ 534 w 1557"/>
                <a:gd name="T51" fmla="*/ 306 h 1017"/>
                <a:gd name="T52" fmla="*/ 687 w 1557"/>
                <a:gd name="T53" fmla="*/ 210 h 1017"/>
                <a:gd name="T54" fmla="*/ 849 w 1557"/>
                <a:gd name="T55" fmla="*/ 130 h 1017"/>
                <a:gd name="T56" fmla="*/ 1022 w 1557"/>
                <a:gd name="T57" fmla="*/ 69 h 1017"/>
                <a:gd name="T58" fmla="*/ 1200 w 1557"/>
                <a:gd name="T59" fmla="*/ 27 h 1017"/>
                <a:gd name="T60" fmla="*/ 1385 w 1557"/>
                <a:gd name="T61" fmla="*/ 4 h 1017"/>
                <a:gd name="T62" fmla="*/ 1498 w 1557"/>
                <a:gd name="T63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7" h="1017">
                  <a:moveTo>
                    <a:pt x="1498" y="0"/>
                  </a:moveTo>
                  <a:lnTo>
                    <a:pt x="1517" y="3"/>
                  </a:lnTo>
                  <a:lnTo>
                    <a:pt x="1534" y="11"/>
                  </a:lnTo>
                  <a:lnTo>
                    <a:pt x="1546" y="24"/>
                  </a:lnTo>
                  <a:lnTo>
                    <a:pt x="1554" y="40"/>
                  </a:lnTo>
                  <a:lnTo>
                    <a:pt x="1557" y="59"/>
                  </a:lnTo>
                  <a:lnTo>
                    <a:pt x="1554" y="77"/>
                  </a:lnTo>
                  <a:lnTo>
                    <a:pt x="1546" y="94"/>
                  </a:lnTo>
                  <a:lnTo>
                    <a:pt x="1534" y="106"/>
                  </a:lnTo>
                  <a:lnTo>
                    <a:pt x="1517" y="114"/>
                  </a:lnTo>
                  <a:lnTo>
                    <a:pt x="1498" y="118"/>
                  </a:lnTo>
                  <a:lnTo>
                    <a:pt x="1481" y="118"/>
                  </a:lnTo>
                  <a:lnTo>
                    <a:pt x="1389" y="122"/>
                  </a:lnTo>
                  <a:lnTo>
                    <a:pt x="1298" y="131"/>
                  </a:lnTo>
                  <a:lnTo>
                    <a:pt x="1208" y="144"/>
                  </a:lnTo>
                  <a:lnTo>
                    <a:pt x="1120" y="164"/>
                  </a:lnTo>
                  <a:lnTo>
                    <a:pt x="1034" y="188"/>
                  </a:lnTo>
                  <a:lnTo>
                    <a:pt x="950" y="218"/>
                  </a:lnTo>
                  <a:lnTo>
                    <a:pt x="868" y="251"/>
                  </a:lnTo>
                  <a:lnTo>
                    <a:pt x="788" y="289"/>
                  </a:lnTo>
                  <a:lnTo>
                    <a:pt x="711" y="332"/>
                  </a:lnTo>
                  <a:lnTo>
                    <a:pt x="636" y="380"/>
                  </a:lnTo>
                  <a:lnTo>
                    <a:pt x="564" y="431"/>
                  </a:lnTo>
                  <a:lnTo>
                    <a:pt x="495" y="486"/>
                  </a:lnTo>
                  <a:lnTo>
                    <a:pt x="430" y="546"/>
                  </a:lnTo>
                  <a:lnTo>
                    <a:pt x="367" y="610"/>
                  </a:lnTo>
                  <a:lnTo>
                    <a:pt x="308" y="678"/>
                  </a:lnTo>
                  <a:lnTo>
                    <a:pt x="253" y="749"/>
                  </a:lnTo>
                  <a:lnTo>
                    <a:pt x="203" y="823"/>
                  </a:lnTo>
                  <a:lnTo>
                    <a:pt x="156" y="902"/>
                  </a:lnTo>
                  <a:lnTo>
                    <a:pt x="113" y="983"/>
                  </a:lnTo>
                  <a:lnTo>
                    <a:pt x="104" y="997"/>
                  </a:lnTo>
                  <a:lnTo>
                    <a:pt x="91" y="1008"/>
                  </a:lnTo>
                  <a:lnTo>
                    <a:pt x="76" y="1014"/>
                  </a:lnTo>
                  <a:lnTo>
                    <a:pt x="59" y="1017"/>
                  </a:lnTo>
                  <a:lnTo>
                    <a:pt x="47" y="1016"/>
                  </a:lnTo>
                  <a:lnTo>
                    <a:pt x="34" y="1010"/>
                  </a:lnTo>
                  <a:lnTo>
                    <a:pt x="21" y="1002"/>
                  </a:lnTo>
                  <a:lnTo>
                    <a:pt x="11" y="991"/>
                  </a:lnTo>
                  <a:lnTo>
                    <a:pt x="4" y="977"/>
                  </a:lnTo>
                  <a:lnTo>
                    <a:pt x="0" y="962"/>
                  </a:lnTo>
                  <a:lnTo>
                    <a:pt x="1" y="947"/>
                  </a:lnTo>
                  <a:lnTo>
                    <a:pt x="7" y="932"/>
                  </a:lnTo>
                  <a:lnTo>
                    <a:pt x="50" y="848"/>
                  </a:lnTo>
                  <a:lnTo>
                    <a:pt x="98" y="768"/>
                  </a:lnTo>
                  <a:lnTo>
                    <a:pt x="150" y="691"/>
                  </a:lnTo>
                  <a:lnTo>
                    <a:pt x="205" y="618"/>
                  </a:lnTo>
                  <a:lnTo>
                    <a:pt x="265" y="547"/>
                  </a:lnTo>
                  <a:lnTo>
                    <a:pt x="327" y="481"/>
                  </a:lnTo>
                  <a:lnTo>
                    <a:pt x="393" y="419"/>
                  </a:lnTo>
                  <a:lnTo>
                    <a:pt x="462" y="360"/>
                  </a:lnTo>
                  <a:lnTo>
                    <a:pt x="534" y="306"/>
                  </a:lnTo>
                  <a:lnTo>
                    <a:pt x="609" y="256"/>
                  </a:lnTo>
                  <a:lnTo>
                    <a:pt x="687" y="210"/>
                  </a:lnTo>
                  <a:lnTo>
                    <a:pt x="768" y="167"/>
                  </a:lnTo>
                  <a:lnTo>
                    <a:pt x="849" y="130"/>
                  </a:lnTo>
                  <a:lnTo>
                    <a:pt x="934" y="97"/>
                  </a:lnTo>
                  <a:lnTo>
                    <a:pt x="1022" y="69"/>
                  </a:lnTo>
                  <a:lnTo>
                    <a:pt x="1110" y="45"/>
                  </a:lnTo>
                  <a:lnTo>
                    <a:pt x="1200" y="27"/>
                  </a:lnTo>
                  <a:lnTo>
                    <a:pt x="1292" y="12"/>
                  </a:lnTo>
                  <a:lnTo>
                    <a:pt x="1385" y="4"/>
                  </a:lnTo>
                  <a:lnTo>
                    <a:pt x="1480" y="0"/>
                  </a:lnTo>
                  <a:lnTo>
                    <a:pt x="14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28">
              <a:extLst>
                <a:ext uri="{FF2B5EF4-FFF2-40B4-BE49-F238E27FC236}">
                  <a16:creationId xmlns:a16="http://schemas.microsoft.com/office/drawing/2014/main" id="{C13260A3-FF43-3987-0EB2-DD0EA4651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" y="2538"/>
              <a:ext cx="18" cy="99"/>
            </a:xfrm>
            <a:custGeom>
              <a:avLst/>
              <a:gdLst>
                <a:gd name="T0" fmla="*/ 127 w 202"/>
                <a:gd name="T1" fmla="*/ 0 h 1090"/>
                <a:gd name="T2" fmla="*/ 143 w 202"/>
                <a:gd name="T3" fmla="*/ 3 h 1090"/>
                <a:gd name="T4" fmla="*/ 157 w 202"/>
                <a:gd name="T5" fmla="*/ 10 h 1090"/>
                <a:gd name="T6" fmla="*/ 169 w 202"/>
                <a:gd name="T7" fmla="*/ 20 h 1090"/>
                <a:gd name="T8" fmla="*/ 178 w 202"/>
                <a:gd name="T9" fmla="*/ 31 h 1090"/>
                <a:gd name="T10" fmla="*/ 183 w 202"/>
                <a:gd name="T11" fmla="*/ 46 h 1090"/>
                <a:gd name="T12" fmla="*/ 185 w 202"/>
                <a:gd name="T13" fmla="*/ 61 h 1090"/>
                <a:gd name="T14" fmla="*/ 182 w 202"/>
                <a:gd name="T15" fmla="*/ 77 h 1090"/>
                <a:gd name="T16" fmla="*/ 159 w 202"/>
                <a:gd name="T17" fmla="*/ 163 h 1090"/>
                <a:gd name="T18" fmla="*/ 141 w 202"/>
                <a:gd name="T19" fmla="*/ 250 h 1090"/>
                <a:gd name="T20" fmla="*/ 128 w 202"/>
                <a:gd name="T21" fmla="*/ 339 h 1090"/>
                <a:gd name="T22" fmla="*/ 120 w 202"/>
                <a:gd name="T23" fmla="*/ 428 h 1090"/>
                <a:gd name="T24" fmla="*/ 118 w 202"/>
                <a:gd name="T25" fmla="*/ 519 h 1090"/>
                <a:gd name="T26" fmla="*/ 121 w 202"/>
                <a:gd name="T27" fmla="*/ 619 h 1090"/>
                <a:gd name="T28" fmla="*/ 130 w 202"/>
                <a:gd name="T29" fmla="*/ 720 h 1090"/>
                <a:gd name="T30" fmla="*/ 147 w 202"/>
                <a:gd name="T31" fmla="*/ 819 h 1090"/>
                <a:gd name="T32" fmla="*/ 170 w 202"/>
                <a:gd name="T33" fmla="*/ 916 h 1090"/>
                <a:gd name="T34" fmla="*/ 199 w 202"/>
                <a:gd name="T35" fmla="*/ 1012 h 1090"/>
                <a:gd name="T36" fmla="*/ 202 w 202"/>
                <a:gd name="T37" fmla="*/ 1027 h 1090"/>
                <a:gd name="T38" fmla="*/ 201 w 202"/>
                <a:gd name="T39" fmla="*/ 1043 h 1090"/>
                <a:gd name="T40" fmla="*/ 196 w 202"/>
                <a:gd name="T41" fmla="*/ 1057 h 1090"/>
                <a:gd name="T42" fmla="*/ 187 w 202"/>
                <a:gd name="T43" fmla="*/ 1070 h 1090"/>
                <a:gd name="T44" fmla="*/ 176 w 202"/>
                <a:gd name="T45" fmla="*/ 1080 h 1090"/>
                <a:gd name="T46" fmla="*/ 163 w 202"/>
                <a:gd name="T47" fmla="*/ 1087 h 1090"/>
                <a:gd name="T48" fmla="*/ 143 w 202"/>
                <a:gd name="T49" fmla="*/ 1090 h 1090"/>
                <a:gd name="T50" fmla="*/ 128 w 202"/>
                <a:gd name="T51" fmla="*/ 1088 h 1090"/>
                <a:gd name="T52" fmla="*/ 115 w 202"/>
                <a:gd name="T53" fmla="*/ 1083 h 1090"/>
                <a:gd name="T54" fmla="*/ 103 w 202"/>
                <a:gd name="T55" fmla="*/ 1075 h 1090"/>
                <a:gd name="T56" fmla="*/ 94 w 202"/>
                <a:gd name="T57" fmla="*/ 1064 h 1090"/>
                <a:gd name="T58" fmla="*/ 87 w 202"/>
                <a:gd name="T59" fmla="*/ 1050 h 1090"/>
                <a:gd name="T60" fmla="*/ 60 w 202"/>
                <a:gd name="T61" fmla="*/ 964 h 1090"/>
                <a:gd name="T62" fmla="*/ 38 w 202"/>
                <a:gd name="T63" fmla="*/ 877 h 1090"/>
                <a:gd name="T64" fmla="*/ 22 w 202"/>
                <a:gd name="T65" fmla="*/ 789 h 1090"/>
                <a:gd name="T66" fmla="*/ 9 w 202"/>
                <a:gd name="T67" fmla="*/ 699 h 1090"/>
                <a:gd name="T68" fmla="*/ 2 w 202"/>
                <a:gd name="T69" fmla="*/ 609 h 1090"/>
                <a:gd name="T70" fmla="*/ 0 w 202"/>
                <a:gd name="T71" fmla="*/ 519 h 1090"/>
                <a:gd name="T72" fmla="*/ 2 w 202"/>
                <a:gd name="T73" fmla="*/ 422 h 1090"/>
                <a:gd name="T74" fmla="*/ 10 w 202"/>
                <a:gd name="T75" fmla="*/ 326 h 1090"/>
                <a:gd name="T76" fmla="*/ 25 w 202"/>
                <a:gd name="T77" fmla="*/ 230 h 1090"/>
                <a:gd name="T78" fmla="*/ 44 w 202"/>
                <a:gd name="T79" fmla="*/ 136 h 1090"/>
                <a:gd name="T80" fmla="*/ 69 w 202"/>
                <a:gd name="T81" fmla="*/ 43 h 1090"/>
                <a:gd name="T82" fmla="*/ 75 w 202"/>
                <a:gd name="T83" fmla="*/ 28 h 1090"/>
                <a:gd name="T84" fmla="*/ 86 w 202"/>
                <a:gd name="T85" fmla="*/ 17 h 1090"/>
                <a:gd name="T86" fmla="*/ 97 w 202"/>
                <a:gd name="T87" fmla="*/ 8 h 1090"/>
                <a:gd name="T88" fmla="*/ 112 w 202"/>
                <a:gd name="T89" fmla="*/ 2 h 1090"/>
                <a:gd name="T90" fmla="*/ 127 w 202"/>
                <a:gd name="T91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2" h="1090">
                  <a:moveTo>
                    <a:pt x="127" y="0"/>
                  </a:moveTo>
                  <a:lnTo>
                    <a:pt x="143" y="3"/>
                  </a:lnTo>
                  <a:lnTo>
                    <a:pt x="157" y="10"/>
                  </a:lnTo>
                  <a:lnTo>
                    <a:pt x="169" y="20"/>
                  </a:lnTo>
                  <a:lnTo>
                    <a:pt x="178" y="31"/>
                  </a:lnTo>
                  <a:lnTo>
                    <a:pt x="183" y="46"/>
                  </a:lnTo>
                  <a:lnTo>
                    <a:pt x="185" y="61"/>
                  </a:lnTo>
                  <a:lnTo>
                    <a:pt x="182" y="77"/>
                  </a:lnTo>
                  <a:lnTo>
                    <a:pt x="159" y="163"/>
                  </a:lnTo>
                  <a:lnTo>
                    <a:pt x="141" y="250"/>
                  </a:lnTo>
                  <a:lnTo>
                    <a:pt x="128" y="339"/>
                  </a:lnTo>
                  <a:lnTo>
                    <a:pt x="120" y="428"/>
                  </a:lnTo>
                  <a:lnTo>
                    <a:pt x="118" y="519"/>
                  </a:lnTo>
                  <a:lnTo>
                    <a:pt x="121" y="619"/>
                  </a:lnTo>
                  <a:lnTo>
                    <a:pt x="130" y="720"/>
                  </a:lnTo>
                  <a:lnTo>
                    <a:pt x="147" y="819"/>
                  </a:lnTo>
                  <a:lnTo>
                    <a:pt x="170" y="916"/>
                  </a:lnTo>
                  <a:lnTo>
                    <a:pt x="199" y="1012"/>
                  </a:lnTo>
                  <a:lnTo>
                    <a:pt x="202" y="1027"/>
                  </a:lnTo>
                  <a:lnTo>
                    <a:pt x="201" y="1043"/>
                  </a:lnTo>
                  <a:lnTo>
                    <a:pt x="196" y="1057"/>
                  </a:lnTo>
                  <a:lnTo>
                    <a:pt x="187" y="1070"/>
                  </a:lnTo>
                  <a:lnTo>
                    <a:pt x="176" y="1080"/>
                  </a:lnTo>
                  <a:lnTo>
                    <a:pt x="163" y="1087"/>
                  </a:lnTo>
                  <a:lnTo>
                    <a:pt x="143" y="1090"/>
                  </a:lnTo>
                  <a:lnTo>
                    <a:pt x="128" y="1088"/>
                  </a:lnTo>
                  <a:lnTo>
                    <a:pt x="115" y="1083"/>
                  </a:lnTo>
                  <a:lnTo>
                    <a:pt x="103" y="1075"/>
                  </a:lnTo>
                  <a:lnTo>
                    <a:pt x="94" y="1064"/>
                  </a:lnTo>
                  <a:lnTo>
                    <a:pt x="87" y="1050"/>
                  </a:lnTo>
                  <a:lnTo>
                    <a:pt x="60" y="964"/>
                  </a:lnTo>
                  <a:lnTo>
                    <a:pt x="38" y="877"/>
                  </a:lnTo>
                  <a:lnTo>
                    <a:pt x="22" y="789"/>
                  </a:lnTo>
                  <a:lnTo>
                    <a:pt x="9" y="699"/>
                  </a:lnTo>
                  <a:lnTo>
                    <a:pt x="2" y="609"/>
                  </a:lnTo>
                  <a:lnTo>
                    <a:pt x="0" y="519"/>
                  </a:lnTo>
                  <a:lnTo>
                    <a:pt x="2" y="422"/>
                  </a:lnTo>
                  <a:lnTo>
                    <a:pt x="10" y="326"/>
                  </a:lnTo>
                  <a:lnTo>
                    <a:pt x="25" y="230"/>
                  </a:lnTo>
                  <a:lnTo>
                    <a:pt x="44" y="136"/>
                  </a:lnTo>
                  <a:lnTo>
                    <a:pt x="69" y="43"/>
                  </a:lnTo>
                  <a:lnTo>
                    <a:pt x="75" y="28"/>
                  </a:lnTo>
                  <a:lnTo>
                    <a:pt x="86" y="17"/>
                  </a:lnTo>
                  <a:lnTo>
                    <a:pt x="97" y="8"/>
                  </a:lnTo>
                  <a:lnTo>
                    <a:pt x="112" y="2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29">
              <a:extLst>
                <a:ext uri="{FF2B5EF4-FFF2-40B4-BE49-F238E27FC236}">
                  <a16:creationId xmlns:a16="http://schemas.microsoft.com/office/drawing/2014/main" id="{FCCA12F8-73BC-4172-B031-E4030E435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" y="2437"/>
              <a:ext cx="134" cy="150"/>
            </a:xfrm>
            <a:custGeom>
              <a:avLst/>
              <a:gdLst>
                <a:gd name="T0" fmla="*/ 67 w 1476"/>
                <a:gd name="T1" fmla="*/ 0 h 1654"/>
                <a:gd name="T2" fmla="*/ 262 w 1476"/>
                <a:gd name="T3" fmla="*/ 42 h 1654"/>
                <a:gd name="T4" fmla="*/ 448 w 1476"/>
                <a:gd name="T5" fmla="*/ 104 h 1654"/>
                <a:gd name="T6" fmla="*/ 621 w 1476"/>
                <a:gd name="T7" fmla="*/ 186 h 1654"/>
                <a:gd name="T8" fmla="*/ 782 w 1476"/>
                <a:gd name="T9" fmla="*/ 288 h 1654"/>
                <a:gd name="T10" fmla="*/ 930 w 1476"/>
                <a:gd name="T11" fmla="*/ 406 h 1654"/>
                <a:gd name="T12" fmla="*/ 1063 w 1476"/>
                <a:gd name="T13" fmla="*/ 541 h 1654"/>
                <a:gd name="T14" fmla="*/ 1180 w 1476"/>
                <a:gd name="T15" fmla="*/ 689 h 1654"/>
                <a:gd name="T16" fmla="*/ 1279 w 1476"/>
                <a:gd name="T17" fmla="*/ 850 h 1654"/>
                <a:gd name="T18" fmla="*/ 1360 w 1476"/>
                <a:gd name="T19" fmla="*/ 1022 h 1654"/>
                <a:gd name="T20" fmla="*/ 1420 w 1476"/>
                <a:gd name="T21" fmla="*/ 1205 h 1654"/>
                <a:gd name="T22" fmla="*/ 1459 w 1476"/>
                <a:gd name="T23" fmla="*/ 1395 h 1654"/>
                <a:gd name="T24" fmla="*/ 1476 w 1476"/>
                <a:gd name="T25" fmla="*/ 1594 h 1654"/>
                <a:gd name="T26" fmla="*/ 1465 w 1476"/>
                <a:gd name="T27" fmla="*/ 1629 h 1654"/>
                <a:gd name="T28" fmla="*/ 1437 w 1476"/>
                <a:gd name="T29" fmla="*/ 1651 h 1654"/>
                <a:gd name="T30" fmla="*/ 1416 w 1476"/>
                <a:gd name="T31" fmla="*/ 1654 h 1654"/>
                <a:gd name="T32" fmla="*/ 1382 w 1476"/>
                <a:gd name="T33" fmla="*/ 1642 h 1654"/>
                <a:gd name="T34" fmla="*/ 1361 w 1476"/>
                <a:gd name="T35" fmla="*/ 1614 h 1654"/>
                <a:gd name="T36" fmla="*/ 1352 w 1476"/>
                <a:gd name="T37" fmla="*/ 1500 h 1654"/>
                <a:gd name="T38" fmla="*/ 1324 w 1476"/>
                <a:gd name="T39" fmla="*/ 1312 h 1654"/>
                <a:gd name="T40" fmla="*/ 1274 w 1476"/>
                <a:gd name="T41" fmla="*/ 1131 h 1654"/>
                <a:gd name="T42" fmla="*/ 1202 w 1476"/>
                <a:gd name="T43" fmla="*/ 960 h 1654"/>
                <a:gd name="T44" fmla="*/ 1112 w 1476"/>
                <a:gd name="T45" fmla="*/ 800 h 1654"/>
                <a:gd name="T46" fmla="*/ 1004 w 1476"/>
                <a:gd name="T47" fmla="*/ 653 h 1654"/>
                <a:gd name="T48" fmla="*/ 879 w 1476"/>
                <a:gd name="T49" fmla="*/ 520 h 1654"/>
                <a:gd name="T50" fmla="*/ 738 w 1476"/>
                <a:gd name="T51" fmla="*/ 402 h 1654"/>
                <a:gd name="T52" fmla="*/ 583 w 1476"/>
                <a:gd name="T53" fmla="*/ 301 h 1654"/>
                <a:gd name="T54" fmla="*/ 417 w 1476"/>
                <a:gd name="T55" fmla="*/ 219 h 1654"/>
                <a:gd name="T56" fmla="*/ 238 w 1476"/>
                <a:gd name="T57" fmla="*/ 157 h 1654"/>
                <a:gd name="T58" fmla="*/ 50 w 1476"/>
                <a:gd name="T59" fmla="*/ 117 h 1654"/>
                <a:gd name="T60" fmla="*/ 22 w 1476"/>
                <a:gd name="T61" fmla="*/ 105 h 1654"/>
                <a:gd name="T62" fmla="*/ 4 w 1476"/>
                <a:gd name="T63" fmla="*/ 81 h 1654"/>
                <a:gd name="T64" fmla="*/ 0 w 1476"/>
                <a:gd name="T65" fmla="*/ 50 h 1654"/>
                <a:gd name="T66" fmla="*/ 12 w 1476"/>
                <a:gd name="T67" fmla="*/ 22 h 1654"/>
                <a:gd name="T68" fmla="*/ 37 w 1476"/>
                <a:gd name="T69" fmla="*/ 4 h 1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76" h="1654">
                  <a:moveTo>
                    <a:pt x="52" y="0"/>
                  </a:moveTo>
                  <a:lnTo>
                    <a:pt x="67" y="0"/>
                  </a:lnTo>
                  <a:lnTo>
                    <a:pt x="166" y="18"/>
                  </a:lnTo>
                  <a:lnTo>
                    <a:pt x="262" y="42"/>
                  </a:lnTo>
                  <a:lnTo>
                    <a:pt x="356" y="71"/>
                  </a:lnTo>
                  <a:lnTo>
                    <a:pt x="448" y="104"/>
                  </a:lnTo>
                  <a:lnTo>
                    <a:pt x="536" y="143"/>
                  </a:lnTo>
                  <a:lnTo>
                    <a:pt x="621" y="186"/>
                  </a:lnTo>
                  <a:lnTo>
                    <a:pt x="704" y="235"/>
                  </a:lnTo>
                  <a:lnTo>
                    <a:pt x="782" y="288"/>
                  </a:lnTo>
                  <a:lnTo>
                    <a:pt x="858" y="345"/>
                  </a:lnTo>
                  <a:lnTo>
                    <a:pt x="930" y="406"/>
                  </a:lnTo>
                  <a:lnTo>
                    <a:pt x="998" y="472"/>
                  </a:lnTo>
                  <a:lnTo>
                    <a:pt x="1063" y="541"/>
                  </a:lnTo>
                  <a:lnTo>
                    <a:pt x="1124" y="613"/>
                  </a:lnTo>
                  <a:lnTo>
                    <a:pt x="1180" y="689"/>
                  </a:lnTo>
                  <a:lnTo>
                    <a:pt x="1231" y="768"/>
                  </a:lnTo>
                  <a:lnTo>
                    <a:pt x="1279" y="850"/>
                  </a:lnTo>
                  <a:lnTo>
                    <a:pt x="1322" y="934"/>
                  </a:lnTo>
                  <a:lnTo>
                    <a:pt x="1360" y="1022"/>
                  </a:lnTo>
                  <a:lnTo>
                    <a:pt x="1392" y="1112"/>
                  </a:lnTo>
                  <a:lnTo>
                    <a:pt x="1420" y="1205"/>
                  </a:lnTo>
                  <a:lnTo>
                    <a:pt x="1442" y="1299"/>
                  </a:lnTo>
                  <a:lnTo>
                    <a:pt x="1459" y="1395"/>
                  </a:lnTo>
                  <a:lnTo>
                    <a:pt x="1470" y="1494"/>
                  </a:lnTo>
                  <a:lnTo>
                    <a:pt x="1476" y="1594"/>
                  </a:lnTo>
                  <a:lnTo>
                    <a:pt x="1473" y="1612"/>
                  </a:lnTo>
                  <a:lnTo>
                    <a:pt x="1465" y="1629"/>
                  </a:lnTo>
                  <a:lnTo>
                    <a:pt x="1452" y="1641"/>
                  </a:lnTo>
                  <a:lnTo>
                    <a:pt x="1437" y="1651"/>
                  </a:lnTo>
                  <a:lnTo>
                    <a:pt x="1418" y="1654"/>
                  </a:lnTo>
                  <a:lnTo>
                    <a:pt x="1416" y="1654"/>
                  </a:lnTo>
                  <a:lnTo>
                    <a:pt x="1398" y="1651"/>
                  </a:lnTo>
                  <a:lnTo>
                    <a:pt x="1382" y="1642"/>
                  </a:lnTo>
                  <a:lnTo>
                    <a:pt x="1369" y="1630"/>
                  </a:lnTo>
                  <a:lnTo>
                    <a:pt x="1361" y="1614"/>
                  </a:lnTo>
                  <a:lnTo>
                    <a:pt x="1357" y="1596"/>
                  </a:lnTo>
                  <a:lnTo>
                    <a:pt x="1352" y="1500"/>
                  </a:lnTo>
                  <a:lnTo>
                    <a:pt x="1340" y="1405"/>
                  </a:lnTo>
                  <a:lnTo>
                    <a:pt x="1324" y="1312"/>
                  </a:lnTo>
                  <a:lnTo>
                    <a:pt x="1302" y="1221"/>
                  </a:lnTo>
                  <a:lnTo>
                    <a:pt x="1274" y="1131"/>
                  </a:lnTo>
                  <a:lnTo>
                    <a:pt x="1241" y="1045"/>
                  </a:lnTo>
                  <a:lnTo>
                    <a:pt x="1202" y="960"/>
                  </a:lnTo>
                  <a:lnTo>
                    <a:pt x="1160" y="879"/>
                  </a:lnTo>
                  <a:lnTo>
                    <a:pt x="1112" y="800"/>
                  </a:lnTo>
                  <a:lnTo>
                    <a:pt x="1060" y="726"/>
                  </a:lnTo>
                  <a:lnTo>
                    <a:pt x="1004" y="653"/>
                  </a:lnTo>
                  <a:lnTo>
                    <a:pt x="943" y="585"/>
                  </a:lnTo>
                  <a:lnTo>
                    <a:pt x="879" y="520"/>
                  </a:lnTo>
                  <a:lnTo>
                    <a:pt x="810" y="459"/>
                  </a:lnTo>
                  <a:lnTo>
                    <a:pt x="738" y="402"/>
                  </a:lnTo>
                  <a:lnTo>
                    <a:pt x="663" y="350"/>
                  </a:lnTo>
                  <a:lnTo>
                    <a:pt x="583" y="301"/>
                  </a:lnTo>
                  <a:lnTo>
                    <a:pt x="502" y="258"/>
                  </a:lnTo>
                  <a:lnTo>
                    <a:pt x="417" y="219"/>
                  </a:lnTo>
                  <a:lnTo>
                    <a:pt x="328" y="185"/>
                  </a:lnTo>
                  <a:lnTo>
                    <a:pt x="238" y="157"/>
                  </a:lnTo>
                  <a:lnTo>
                    <a:pt x="145" y="135"/>
                  </a:lnTo>
                  <a:lnTo>
                    <a:pt x="50" y="117"/>
                  </a:lnTo>
                  <a:lnTo>
                    <a:pt x="35" y="113"/>
                  </a:lnTo>
                  <a:lnTo>
                    <a:pt x="22" y="105"/>
                  </a:lnTo>
                  <a:lnTo>
                    <a:pt x="11" y="93"/>
                  </a:lnTo>
                  <a:lnTo>
                    <a:pt x="4" y="81"/>
                  </a:lnTo>
                  <a:lnTo>
                    <a:pt x="0" y="65"/>
                  </a:lnTo>
                  <a:lnTo>
                    <a:pt x="0" y="50"/>
                  </a:lnTo>
                  <a:lnTo>
                    <a:pt x="5" y="34"/>
                  </a:lnTo>
                  <a:lnTo>
                    <a:pt x="12" y="22"/>
                  </a:lnTo>
                  <a:lnTo>
                    <a:pt x="24" y="12"/>
                  </a:lnTo>
                  <a:lnTo>
                    <a:pt x="37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30">
              <a:extLst>
                <a:ext uri="{FF2B5EF4-FFF2-40B4-BE49-F238E27FC236}">
                  <a16:creationId xmlns:a16="http://schemas.microsoft.com/office/drawing/2014/main" id="{05448806-0B75-0E79-ABAE-DA40F2F31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2702"/>
              <a:ext cx="20" cy="33"/>
            </a:xfrm>
            <a:custGeom>
              <a:avLst/>
              <a:gdLst>
                <a:gd name="T0" fmla="*/ 165 w 220"/>
                <a:gd name="T1" fmla="*/ 0 h 360"/>
                <a:gd name="T2" fmla="*/ 180 w 220"/>
                <a:gd name="T3" fmla="*/ 3 h 360"/>
                <a:gd name="T4" fmla="*/ 195 w 220"/>
                <a:gd name="T5" fmla="*/ 10 h 360"/>
                <a:gd name="T6" fmla="*/ 205 w 220"/>
                <a:gd name="T7" fmla="*/ 20 h 360"/>
                <a:gd name="T8" fmla="*/ 213 w 220"/>
                <a:gd name="T9" fmla="*/ 33 h 360"/>
                <a:gd name="T10" fmla="*/ 219 w 220"/>
                <a:gd name="T11" fmla="*/ 47 h 360"/>
                <a:gd name="T12" fmla="*/ 220 w 220"/>
                <a:gd name="T13" fmla="*/ 63 h 360"/>
                <a:gd name="T14" fmla="*/ 215 w 220"/>
                <a:gd name="T15" fmla="*/ 78 h 360"/>
                <a:gd name="T16" fmla="*/ 189 w 220"/>
                <a:gd name="T17" fmla="*/ 147 h 360"/>
                <a:gd name="T18" fmla="*/ 164 w 220"/>
                <a:gd name="T19" fmla="*/ 213 h 360"/>
                <a:gd name="T20" fmla="*/ 139 w 220"/>
                <a:gd name="T21" fmla="*/ 271 h 360"/>
                <a:gd name="T22" fmla="*/ 113 w 220"/>
                <a:gd name="T23" fmla="*/ 327 h 360"/>
                <a:gd name="T24" fmla="*/ 103 w 220"/>
                <a:gd name="T25" fmla="*/ 341 h 360"/>
                <a:gd name="T26" fmla="*/ 90 w 220"/>
                <a:gd name="T27" fmla="*/ 352 h 360"/>
                <a:gd name="T28" fmla="*/ 75 w 220"/>
                <a:gd name="T29" fmla="*/ 358 h 360"/>
                <a:gd name="T30" fmla="*/ 59 w 220"/>
                <a:gd name="T31" fmla="*/ 360 h 360"/>
                <a:gd name="T32" fmla="*/ 46 w 220"/>
                <a:gd name="T33" fmla="*/ 359 h 360"/>
                <a:gd name="T34" fmla="*/ 33 w 220"/>
                <a:gd name="T35" fmla="*/ 354 h 360"/>
                <a:gd name="T36" fmla="*/ 21 w 220"/>
                <a:gd name="T37" fmla="*/ 346 h 360"/>
                <a:gd name="T38" fmla="*/ 10 w 220"/>
                <a:gd name="T39" fmla="*/ 334 h 360"/>
                <a:gd name="T40" fmla="*/ 3 w 220"/>
                <a:gd name="T41" fmla="*/ 321 h 360"/>
                <a:gd name="T42" fmla="*/ 0 w 220"/>
                <a:gd name="T43" fmla="*/ 306 h 360"/>
                <a:gd name="T44" fmla="*/ 1 w 220"/>
                <a:gd name="T45" fmla="*/ 290 h 360"/>
                <a:gd name="T46" fmla="*/ 6 w 220"/>
                <a:gd name="T47" fmla="*/ 276 h 360"/>
                <a:gd name="T48" fmla="*/ 31 w 220"/>
                <a:gd name="T49" fmla="*/ 223 h 360"/>
                <a:gd name="T50" fmla="*/ 55 w 220"/>
                <a:gd name="T51" fmla="*/ 166 h 360"/>
                <a:gd name="T52" fmla="*/ 80 w 220"/>
                <a:gd name="T53" fmla="*/ 105 h 360"/>
                <a:gd name="T54" fmla="*/ 104 w 220"/>
                <a:gd name="T55" fmla="*/ 38 h 360"/>
                <a:gd name="T56" fmla="*/ 112 w 220"/>
                <a:gd name="T57" fmla="*/ 24 h 360"/>
                <a:gd name="T58" fmla="*/ 122 w 220"/>
                <a:gd name="T59" fmla="*/ 13 h 360"/>
                <a:gd name="T60" fmla="*/ 135 w 220"/>
                <a:gd name="T61" fmla="*/ 5 h 360"/>
                <a:gd name="T62" fmla="*/ 149 w 220"/>
                <a:gd name="T63" fmla="*/ 0 h 360"/>
                <a:gd name="T64" fmla="*/ 165 w 220"/>
                <a:gd name="T65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0" h="360">
                  <a:moveTo>
                    <a:pt x="165" y="0"/>
                  </a:moveTo>
                  <a:lnTo>
                    <a:pt x="180" y="3"/>
                  </a:lnTo>
                  <a:lnTo>
                    <a:pt x="195" y="10"/>
                  </a:lnTo>
                  <a:lnTo>
                    <a:pt x="205" y="20"/>
                  </a:lnTo>
                  <a:lnTo>
                    <a:pt x="213" y="33"/>
                  </a:lnTo>
                  <a:lnTo>
                    <a:pt x="219" y="47"/>
                  </a:lnTo>
                  <a:lnTo>
                    <a:pt x="220" y="63"/>
                  </a:lnTo>
                  <a:lnTo>
                    <a:pt x="215" y="78"/>
                  </a:lnTo>
                  <a:lnTo>
                    <a:pt x="189" y="147"/>
                  </a:lnTo>
                  <a:lnTo>
                    <a:pt x="164" y="213"/>
                  </a:lnTo>
                  <a:lnTo>
                    <a:pt x="139" y="271"/>
                  </a:lnTo>
                  <a:lnTo>
                    <a:pt x="113" y="327"/>
                  </a:lnTo>
                  <a:lnTo>
                    <a:pt x="103" y="341"/>
                  </a:lnTo>
                  <a:lnTo>
                    <a:pt x="90" y="352"/>
                  </a:lnTo>
                  <a:lnTo>
                    <a:pt x="75" y="358"/>
                  </a:lnTo>
                  <a:lnTo>
                    <a:pt x="59" y="360"/>
                  </a:lnTo>
                  <a:lnTo>
                    <a:pt x="46" y="359"/>
                  </a:lnTo>
                  <a:lnTo>
                    <a:pt x="33" y="354"/>
                  </a:lnTo>
                  <a:lnTo>
                    <a:pt x="21" y="346"/>
                  </a:lnTo>
                  <a:lnTo>
                    <a:pt x="10" y="334"/>
                  </a:lnTo>
                  <a:lnTo>
                    <a:pt x="3" y="321"/>
                  </a:lnTo>
                  <a:lnTo>
                    <a:pt x="0" y="306"/>
                  </a:lnTo>
                  <a:lnTo>
                    <a:pt x="1" y="290"/>
                  </a:lnTo>
                  <a:lnTo>
                    <a:pt x="6" y="276"/>
                  </a:lnTo>
                  <a:lnTo>
                    <a:pt x="31" y="223"/>
                  </a:lnTo>
                  <a:lnTo>
                    <a:pt x="55" y="166"/>
                  </a:lnTo>
                  <a:lnTo>
                    <a:pt x="80" y="105"/>
                  </a:lnTo>
                  <a:lnTo>
                    <a:pt x="104" y="38"/>
                  </a:lnTo>
                  <a:lnTo>
                    <a:pt x="112" y="24"/>
                  </a:lnTo>
                  <a:lnTo>
                    <a:pt x="122" y="13"/>
                  </a:lnTo>
                  <a:lnTo>
                    <a:pt x="135" y="5"/>
                  </a:lnTo>
                  <a:lnTo>
                    <a:pt x="149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31">
              <a:extLst>
                <a:ext uri="{FF2B5EF4-FFF2-40B4-BE49-F238E27FC236}">
                  <a16:creationId xmlns:a16="http://schemas.microsoft.com/office/drawing/2014/main" id="{4DB9F111-8A1A-3743-0CC1-5934FB55C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" y="2579"/>
              <a:ext cx="17" cy="112"/>
            </a:xfrm>
            <a:custGeom>
              <a:avLst/>
              <a:gdLst>
                <a:gd name="T0" fmla="*/ 69 w 187"/>
                <a:gd name="T1" fmla="*/ 0 h 1235"/>
                <a:gd name="T2" fmla="*/ 84 w 187"/>
                <a:gd name="T3" fmla="*/ 3 h 1235"/>
                <a:gd name="T4" fmla="*/ 98 w 187"/>
                <a:gd name="T5" fmla="*/ 9 h 1235"/>
                <a:gd name="T6" fmla="*/ 110 w 187"/>
                <a:gd name="T7" fmla="*/ 18 h 1235"/>
                <a:gd name="T8" fmla="*/ 118 w 187"/>
                <a:gd name="T9" fmla="*/ 31 h 1235"/>
                <a:gd name="T10" fmla="*/ 124 w 187"/>
                <a:gd name="T11" fmla="*/ 45 h 1235"/>
                <a:gd name="T12" fmla="*/ 147 w 187"/>
                <a:gd name="T13" fmla="*/ 155 h 1235"/>
                <a:gd name="T14" fmla="*/ 164 w 187"/>
                <a:gd name="T15" fmla="*/ 265 h 1235"/>
                <a:gd name="T16" fmla="*/ 177 w 187"/>
                <a:gd name="T17" fmla="*/ 376 h 1235"/>
                <a:gd name="T18" fmla="*/ 184 w 187"/>
                <a:gd name="T19" fmla="*/ 489 h 1235"/>
                <a:gd name="T20" fmla="*/ 187 w 187"/>
                <a:gd name="T21" fmla="*/ 600 h 1235"/>
                <a:gd name="T22" fmla="*/ 184 w 187"/>
                <a:gd name="T23" fmla="*/ 720 h 1235"/>
                <a:gd name="T24" fmla="*/ 175 w 187"/>
                <a:gd name="T25" fmla="*/ 839 h 1235"/>
                <a:gd name="T26" fmla="*/ 162 w 187"/>
                <a:gd name="T27" fmla="*/ 957 h 1235"/>
                <a:gd name="T28" fmla="*/ 142 w 187"/>
                <a:gd name="T29" fmla="*/ 1074 h 1235"/>
                <a:gd name="T30" fmla="*/ 116 w 187"/>
                <a:gd name="T31" fmla="*/ 1190 h 1235"/>
                <a:gd name="T32" fmla="*/ 110 w 187"/>
                <a:gd name="T33" fmla="*/ 1205 h 1235"/>
                <a:gd name="T34" fmla="*/ 101 w 187"/>
                <a:gd name="T35" fmla="*/ 1217 h 1235"/>
                <a:gd name="T36" fmla="*/ 88 w 187"/>
                <a:gd name="T37" fmla="*/ 1226 h 1235"/>
                <a:gd name="T38" fmla="*/ 75 w 187"/>
                <a:gd name="T39" fmla="*/ 1233 h 1235"/>
                <a:gd name="T40" fmla="*/ 59 w 187"/>
                <a:gd name="T41" fmla="*/ 1235 h 1235"/>
                <a:gd name="T42" fmla="*/ 52 w 187"/>
                <a:gd name="T43" fmla="*/ 1235 h 1235"/>
                <a:gd name="T44" fmla="*/ 45 w 187"/>
                <a:gd name="T45" fmla="*/ 1234 h 1235"/>
                <a:gd name="T46" fmla="*/ 30 w 187"/>
                <a:gd name="T47" fmla="*/ 1227 h 1235"/>
                <a:gd name="T48" fmla="*/ 18 w 187"/>
                <a:gd name="T49" fmla="*/ 1218 h 1235"/>
                <a:gd name="T50" fmla="*/ 8 w 187"/>
                <a:gd name="T51" fmla="*/ 1207 h 1235"/>
                <a:gd name="T52" fmla="*/ 2 w 187"/>
                <a:gd name="T53" fmla="*/ 1192 h 1235"/>
                <a:gd name="T54" fmla="*/ 0 w 187"/>
                <a:gd name="T55" fmla="*/ 1178 h 1235"/>
                <a:gd name="T56" fmla="*/ 1 w 187"/>
                <a:gd name="T57" fmla="*/ 1162 h 1235"/>
                <a:gd name="T58" fmla="*/ 25 w 187"/>
                <a:gd name="T59" fmla="*/ 1052 h 1235"/>
                <a:gd name="T60" fmla="*/ 45 w 187"/>
                <a:gd name="T61" fmla="*/ 940 h 1235"/>
                <a:gd name="T62" fmla="*/ 58 w 187"/>
                <a:gd name="T63" fmla="*/ 827 h 1235"/>
                <a:gd name="T64" fmla="*/ 65 w 187"/>
                <a:gd name="T65" fmla="*/ 714 h 1235"/>
                <a:gd name="T66" fmla="*/ 68 w 187"/>
                <a:gd name="T67" fmla="*/ 600 h 1235"/>
                <a:gd name="T68" fmla="*/ 66 w 187"/>
                <a:gd name="T69" fmla="*/ 494 h 1235"/>
                <a:gd name="T70" fmla="*/ 59 w 187"/>
                <a:gd name="T71" fmla="*/ 387 h 1235"/>
                <a:gd name="T72" fmla="*/ 47 w 187"/>
                <a:gd name="T73" fmla="*/ 281 h 1235"/>
                <a:gd name="T74" fmla="*/ 30 w 187"/>
                <a:gd name="T75" fmla="*/ 176 h 1235"/>
                <a:gd name="T76" fmla="*/ 9 w 187"/>
                <a:gd name="T77" fmla="*/ 72 h 1235"/>
                <a:gd name="T78" fmla="*/ 7 w 187"/>
                <a:gd name="T79" fmla="*/ 57 h 1235"/>
                <a:gd name="T80" fmla="*/ 10 w 187"/>
                <a:gd name="T81" fmla="*/ 41 h 1235"/>
                <a:gd name="T82" fmla="*/ 17 w 187"/>
                <a:gd name="T83" fmla="*/ 28 h 1235"/>
                <a:gd name="T84" fmla="*/ 26 w 187"/>
                <a:gd name="T85" fmla="*/ 16 h 1235"/>
                <a:gd name="T86" fmla="*/ 38 w 187"/>
                <a:gd name="T87" fmla="*/ 7 h 1235"/>
                <a:gd name="T88" fmla="*/ 53 w 187"/>
                <a:gd name="T89" fmla="*/ 2 h 1235"/>
                <a:gd name="T90" fmla="*/ 69 w 187"/>
                <a:gd name="T91" fmla="*/ 0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235">
                  <a:moveTo>
                    <a:pt x="69" y="0"/>
                  </a:moveTo>
                  <a:lnTo>
                    <a:pt x="84" y="3"/>
                  </a:lnTo>
                  <a:lnTo>
                    <a:pt x="98" y="9"/>
                  </a:lnTo>
                  <a:lnTo>
                    <a:pt x="110" y="18"/>
                  </a:lnTo>
                  <a:lnTo>
                    <a:pt x="118" y="31"/>
                  </a:lnTo>
                  <a:lnTo>
                    <a:pt x="124" y="45"/>
                  </a:lnTo>
                  <a:lnTo>
                    <a:pt x="147" y="155"/>
                  </a:lnTo>
                  <a:lnTo>
                    <a:pt x="164" y="265"/>
                  </a:lnTo>
                  <a:lnTo>
                    <a:pt x="177" y="376"/>
                  </a:lnTo>
                  <a:lnTo>
                    <a:pt x="184" y="489"/>
                  </a:lnTo>
                  <a:lnTo>
                    <a:pt x="187" y="600"/>
                  </a:lnTo>
                  <a:lnTo>
                    <a:pt x="184" y="720"/>
                  </a:lnTo>
                  <a:lnTo>
                    <a:pt x="175" y="839"/>
                  </a:lnTo>
                  <a:lnTo>
                    <a:pt x="162" y="957"/>
                  </a:lnTo>
                  <a:lnTo>
                    <a:pt x="142" y="1074"/>
                  </a:lnTo>
                  <a:lnTo>
                    <a:pt x="116" y="1190"/>
                  </a:lnTo>
                  <a:lnTo>
                    <a:pt x="110" y="1205"/>
                  </a:lnTo>
                  <a:lnTo>
                    <a:pt x="101" y="1217"/>
                  </a:lnTo>
                  <a:lnTo>
                    <a:pt x="88" y="1226"/>
                  </a:lnTo>
                  <a:lnTo>
                    <a:pt x="75" y="1233"/>
                  </a:lnTo>
                  <a:lnTo>
                    <a:pt x="59" y="1235"/>
                  </a:lnTo>
                  <a:lnTo>
                    <a:pt x="52" y="1235"/>
                  </a:lnTo>
                  <a:lnTo>
                    <a:pt x="45" y="1234"/>
                  </a:lnTo>
                  <a:lnTo>
                    <a:pt x="30" y="1227"/>
                  </a:lnTo>
                  <a:lnTo>
                    <a:pt x="18" y="1218"/>
                  </a:lnTo>
                  <a:lnTo>
                    <a:pt x="8" y="1207"/>
                  </a:lnTo>
                  <a:lnTo>
                    <a:pt x="2" y="1192"/>
                  </a:lnTo>
                  <a:lnTo>
                    <a:pt x="0" y="1178"/>
                  </a:lnTo>
                  <a:lnTo>
                    <a:pt x="1" y="1162"/>
                  </a:lnTo>
                  <a:lnTo>
                    <a:pt x="25" y="1052"/>
                  </a:lnTo>
                  <a:lnTo>
                    <a:pt x="45" y="940"/>
                  </a:lnTo>
                  <a:lnTo>
                    <a:pt x="58" y="827"/>
                  </a:lnTo>
                  <a:lnTo>
                    <a:pt x="65" y="714"/>
                  </a:lnTo>
                  <a:lnTo>
                    <a:pt x="68" y="600"/>
                  </a:lnTo>
                  <a:lnTo>
                    <a:pt x="66" y="494"/>
                  </a:lnTo>
                  <a:lnTo>
                    <a:pt x="59" y="387"/>
                  </a:lnTo>
                  <a:lnTo>
                    <a:pt x="47" y="281"/>
                  </a:lnTo>
                  <a:lnTo>
                    <a:pt x="30" y="176"/>
                  </a:lnTo>
                  <a:lnTo>
                    <a:pt x="9" y="72"/>
                  </a:lnTo>
                  <a:lnTo>
                    <a:pt x="7" y="57"/>
                  </a:lnTo>
                  <a:lnTo>
                    <a:pt x="10" y="41"/>
                  </a:lnTo>
                  <a:lnTo>
                    <a:pt x="17" y="28"/>
                  </a:lnTo>
                  <a:lnTo>
                    <a:pt x="26" y="16"/>
                  </a:lnTo>
                  <a:lnTo>
                    <a:pt x="38" y="7"/>
                  </a:lnTo>
                  <a:lnTo>
                    <a:pt x="53" y="2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32">
              <a:extLst>
                <a:ext uri="{FF2B5EF4-FFF2-40B4-BE49-F238E27FC236}">
                  <a16:creationId xmlns:a16="http://schemas.microsoft.com/office/drawing/2014/main" id="{589E6BA1-7779-1509-58C1-2CB0CD9D9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" y="2531"/>
              <a:ext cx="82" cy="200"/>
            </a:xfrm>
            <a:custGeom>
              <a:avLst/>
              <a:gdLst>
                <a:gd name="T0" fmla="*/ 311 w 904"/>
                <a:gd name="T1" fmla="*/ 2 h 2194"/>
                <a:gd name="T2" fmla="*/ 424 w 904"/>
                <a:gd name="T3" fmla="*/ 25 h 2194"/>
                <a:gd name="T4" fmla="*/ 529 w 904"/>
                <a:gd name="T5" fmla="*/ 68 h 2194"/>
                <a:gd name="T6" fmla="*/ 623 w 904"/>
                <a:gd name="T7" fmla="*/ 130 h 2194"/>
                <a:gd name="T8" fmla="*/ 704 w 904"/>
                <a:gd name="T9" fmla="*/ 208 h 2194"/>
                <a:gd name="T10" fmla="*/ 769 w 904"/>
                <a:gd name="T11" fmla="*/ 301 h 2194"/>
                <a:gd name="T12" fmla="*/ 815 w 904"/>
                <a:gd name="T13" fmla="*/ 405 h 2194"/>
                <a:gd name="T14" fmla="*/ 858 w 904"/>
                <a:gd name="T15" fmla="*/ 592 h 2194"/>
                <a:gd name="T16" fmla="*/ 893 w 904"/>
                <a:gd name="T17" fmla="*/ 856 h 2194"/>
                <a:gd name="T18" fmla="*/ 904 w 904"/>
                <a:gd name="T19" fmla="*/ 1120 h 2194"/>
                <a:gd name="T20" fmla="*/ 893 w 904"/>
                <a:gd name="T21" fmla="*/ 1386 h 2194"/>
                <a:gd name="T22" fmla="*/ 859 w 904"/>
                <a:gd name="T23" fmla="*/ 1647 h 2194"/>
                <a:gd name="T24" fmla="*/ 801 w 904"/>
                <a:gd name="T25" fmla="*/ 1903 h 2194"/>
                <a:gd name="T26" fmla="*/ 721 w 904"/>
                <a:gd name="T27" fmla="*/ 2155 h 2194"/>
                <a:gd name="T28" fmla="*/ 705 w 904"/>
                <a:gd name="T29" fmla="*/ 2179 h 2194"/>
                <a:gd name="T30" fmla="*/ 679 w 904"/>
                <a:gd name="T31" fmla="*/ 2192 h 2194"/>
                <a:gd name="T32" fmla="*/ 656 w 904"/>
                <a:gd name="T33" fmla="*/ 2193 h 2194"/>
                <a:gd name="T34" fmla="*/ 632 w 904"/>
                <a:gd name="T35" fmla="*/ 2182 h 2194"/>
                <a:gd name="T36" fmla="*/ 612 w 904"/>
                <a:gd name="T37" fmla="*/ 2160 h 2194"/>
                <a:gd name="T38" fmla="*/ 607 w 904"/>
                <a:gd name="T39" fmla="*/ 2130 h 2194"/>
                <a:gd name="T40" fmla="*/ 651 w 904"/>
                <a:gd name="T41" fmla="*/ 1994 h 2194"/>
                <a:gd name="T42" fmla="*/ 717 w 904"/>
                <a:gd name="T43" fmla="*/ 1750 h 2194"/>
                <a:gd name="T44" fmla="*/ 761 w 904"/>
                <a:gd name="T45" fmla="*/ 1501 h 2194"/>
                <a:gd name="T46" fmla="*/ 783 w 904"/>
                <a:gd name="T47" fmla="*/ 1248 h 2194"/>
                <a:gd name="T48" fmla="*/ 783 w 904"/>
                <a:gd name="T49" fmla="*/ 993 h 2194"/>
                <a:gd name="T50" fmla="*/ 760 w 904"/>
                <a:gd name="T51" fmla="*/ 739 h 2194"/>
                <a:gd name="T52" fmla="*/ 716 w 904"/>
                <a:gd name="T53" fmla="*/ 487 h 2194"/>
                <a:gd name="T54" fmla="*/ 684 w 904"/>
                <a:gd name="T55" fmla="*/ 393 h 2194"/>
                <a:gd name="T56" fmla="*/ 634 w 904"/>
                <a:gd name="T57" fmla="*/ 309 h 2194"/>
                <a:gd name="T58" fmla="*/ 568 w 904"/>
                <a:gd name="T59" fmla="*/ 238 h 2194"/>
                <a:gd name="T60" fmla="*/ 489 w 904"/>
                <a:gd name="T61" fmla="*/ 181 h 2194"/>
                <a:gd name="T62" fmla="*/ 401 w 904"/>
                <a:gd name="T63" fmla="*/ 142 h 2194"/>
                <a:gd name="T64" fmla="*/ 304 w 904"/>
                <a:gd name="T65" fmla="*/ 120 h 2194"/>
                <a:gd name="T66" fmla="*/ 209 w 904"/>
                <a:gd name="T67" fmla="*/ 120 h 2194"/>
                <a:gd name="T68" fmla="*/ 123 w 904"/>
                <a:gd name="T69" fmla="*/ 135 h 2194"/>
                <a:gd name="T70" fmla="*/ 66 w 904"/>
                <a:gd name="T71" fmla="*/ 154 h 2194"/>
                <a:gd name="T72" fmla="*/ 36 w 904"/>
                <a:gd name="T73" fmla="*/ 149 h 2194"/>
                <a:gd name="T74" fmla="*/ 12 w 904"/>
                <a:gd name="T75" fmla="*/ 130 h 2194"/>
                <a:gd name="T76" fmla="*/ 0 w 904"/>
                <a:gd name="T77" fmla="*/ 101 h 2194"/>
                <a:gd name="T78" fmla="*/ 6 w 904"/>
                <a:gd name="T79" fmla="*/ 71 h 2194"/>
                <a:gd name="T80" fmla="*/ 24 w 904"/>
                <a:gd name="T81" fmla="*/ 48 h 2194"/>
                <a:gd name="T82" fmla="*/ 91 w 904"/>
                <a:gd name="T83" fmla="*/ 23 h 2194"/>
                <a:gd name="T84" fmla="*/ 198 w 904"/>
                <a:gd name="T85" fmla="*/ 2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04" h="2194">
                  <a:moveTo>
                    <a:pt x="253" y="0"/>
                  </a:moveTo>
                  <a:lnTo>
                    <a:pt x="311" y="2"/>
                  </a:lnTo>
                  <a:lnTo>
                    <a:pt x="369" y="11"/>
                  </a:lnTo>
                  <a:lnTo>
                    <a:pt x="424" y="25"/>
                  </a:lnTo>
                  <a:lnTo>
                    <a:pt x="478" y="44"/>
                  </a:lnTo>
                  <a:lnTo>
                    <a:pt x="529" y="68"/>
                  </a:lnTo>
                  <a:lnTo>
                    <a:pt x="578" y="97"/>
                  </a:lnTo>
                  <a:lnTo>
                    <a:pt x="623" y="130"/>
                  </a:lnTo>
                  <a:lnTo>
                    <a:pt x="665" y="167"/>
                  </a:lnTo>
                  <a:lnTo>
                    <a:pt x="704" y="208"/>
                  </a:lnTo>
                  <a:lnTo>
                    <a:pt x="739" y="253"/>
                  </a:lnTo>
                  <a:lnTo>
                    <a:pt x="769" y="301"/>
                  </a:lnTo>
                  <a:lnTo>
                    <a:pt x="795" y="351"/>
                  </a:lnTo>
                  <a:lnTo>
                    <a:pt x="815" y="405"/>
                  </a:lnTo>
                  <a:lnTo>
                    <a:pt x="831" y="461"/>
                  </a:lnTo>
                  <a:lnTo>
                    <a:pt x="858" y="592"/>
                  </a:lnTo>
                  <a:lnTo>
                    <a:pt x="877" y="723"/>
                  </a:lnTo>
                  <a:lnTo>
                    <a:pt x="893" y="856"/>
                  </a:lnTo>
                  <a:lnTo>
                    <a:pt x="901" y="988"/>
                  </a:lnTo>
                  <a:lnTo>
                    <a:pt x="904" y="1120"/>
                  </a:lnTo>
                  <a:lnTo>
                    <a:pt x="901" y="1253"/>
                  </a:lnTo>
                  <a:lnTo>
                    <a:pt x="893" y="1386"/>
                  </a:lnTo>
                  <a:lnTo>
                    <a:pt x="879" y="1517"/>
                  </a:lnTo>
                  <a:lnTo>
                    <a:pt x="859" y="1647"/>
                  </a:lnTo>
                  <a:lnTo>
                    <a:pt x="833" y="1776"/>
                  </a:lnTo>
                  <a:lnTo>
                    <a:pt x="801" y="1903"/>
                  </a:lnTo>
                  <a:lnTo>
                    <a:pt x="764" y="2031"/>
                  </a:lnTo>
                  <a:lnTo>
                    <a:pt x="721" y="2155"/>
                  </a:lnTo>
                  <a:lnTo>
                    <a:pt x="715" y="2168"/>
                  </a:lnTo>
                  <a:lnTo>
                    <a:pt x="705" y="2179"/>
                  </a:lnTo>
                  <a:lnTo>
                    <a:pt x="693" y="2187"/>
                  </a:lnTo>
                  <a:lnTo>
                    <a:pt x="679" y="2192"/>
                  </a:lnTo>
                  <a:lnTo>
                    <a:pt x="666" y="2194"/>
                  </a:lnTo>
                  <a:lnTo>
                    <a:pt x="656" y="2193"/>
                  </a:lnTo>
                  <a:lnTo>
                    <a:pt x="645" y="2190"/>
                  </a:lnTo>
                  <a:lnTo>
                    <a:pt x="632" y="2182"/>
                  </a:lnTo>
                  <a:lnTo>
                    <a:pt x="620" y="2172"/>
                  </a:lnTo>
                  <a:lnTo>
                    <a:pt x="612" y="2160"/>
                  </a:lnTo>
                  <a:lnTo>
                    <a:pt x="608" y="2145"/>
                  </a:lnTo>
                  <a:lnTo>
                    <a:pt x="607" y="2130"/>
                  </a:lnTo>
                  <a:lnTo>
                    <a:pt x="610" y="2114"/>
                  </a:lnTo>
                  <a:lnTo>
                    <a:pt x="651" y="1994"/>
                  </a:lnTo>
                  <a:lnTo>
                    <a:pt x="687" y="1873"/>
                  </a:lnTo>
                  <a:lnTo>
                    <a:pt x="717" y="1750"/>
                  </a:lnTo>
                  <a:lnTo>
                    <a:pt x="742" y="1626"/>
                  </a:lnTo>
                  <a:lnTo>
                    <a:pt x="761" y="1501"/>
                  </a:lnTo>
                  <a:lnTo>
                    <a:pt x="775" y="1375"/>
                  </a:lnTo>
                  <a:lnTo>
                    <a:pt x="783" y="1248"/>
                  </a:lnTo>
                  <a:lnTo>
                    <a:pt x="786" y="1120"/>
                  </a:lnTo>
                  <a:lnTo>
                    <a:pt x="783" y="993"/>
                  </a:lnTo>
                  <a:lnTo>
                    <a:pt x="775" y="866"/>
                  </a:lnTo>
                  <a:lnTo>
                    <a:pt x="760" y="739"/>
                  </a:lnTo>
                  <a:lnTo>
                    <a:pt x="741" y="613"/>
                  </a:lnTo>
                  <a:lnTo>
                    <a:pt x="716" y="487"/>
                  </a:lnTo>
                  <a:lnTo>
                    <a:pt x="702" y="438"/>
                  </a:lnTo>
                  <a:lnTo>
                    <a:pt x="684" y="393"/>
                  </a:lnTo>
                  <a:lnTo>
                    <a:pt x="661" y="349"/>
                  </a:lnTo>
                  <a:lnTo>
                    <a:pt x="634" y="309"/>
                  </a:lnTo>
                  <a:lnTo>
                    <a:pt x="603" y="272"/>
                  </a:lnTo>
                  <a:lnTo>
                    <a:pt x="568" y="238"/>
                  </a:lnTo>
                  <a:lnTo>
                    <a:pt x="530" y="208"/>
                  </a:lnTo>
                  <a:lnTo>
                    <a:pt x="489" y="181"/>
                  </a:lnTo>
                  <a:lnTo>
                    <a:pt x="446" y="159"/>
                  </a:lnTo>
                  <a:lnTo>
                    <a:pt x="401" y="142"/>
                  </a:lnTo>
                  <a:lnTo>
                    <a:pt x="353" y="128"/>
                  </a:lnTo>
                  <a:lnTo>
                    <a:pt x="304" y="120"/>
                  </a:lnTo>
                  <a:lnTo>
                    <a:pt x="253" y="118"/>
                  </a:lnTo>
                  <a:lnTo>
                    <a:pt x="209" y="120"/>
                  </a:lnTo>
                  <a:lnTo>
                    <a:pt x="165" y="126"/>
                  </a:lnTo>
                  <a:lnTo>
                    <a:pt x="123" y="135"/>
                  </a:lnTo>
                  <a:lnTo>
                    <a:pt x="81" y="150"/>
                  </a:lnTo>
                  <a:lnTo>
                    <a:pt x="66" y="154"/>
                  </a:lnTo>
                  <a:lnTo>
                    <a:pt x="50" y="153"/>
                  </a:lnTo>
                  <a:lnTo>
                    <a:pt x="36" y="149"/>
                  </a:lnTo>
                  <a:lnTo>
                    <a:pt x="23" y="142"/>
                  </a:lnTo>
                  <a:lnTo>
                    <a:pt x="12" y="130"/>
                  </a:lnTo>
                  <a:lnTo>
                    <a:pt x="5" y="117"/>
                  </a:lnTo>
                  <a:lnTo>
                    <a:pt x="0" y="101"/>
                  </a:lnTo>
                  <a:lnTo>
                    <a:pt x="1" y="86"/>
                  </a:lnTo>
                  <a:lnTo>
                    <a:pt x="6" y="71"/>
                  </a:lnTo>
                  <a:lnTo>
                    <a:pt x="13" y="58"/>
                  </a:lnTo>
                  <a:lnTo>
                    <a:pt x="24" y="48"/>
                  </a:lnTo>
                  <a:lnTo>
                    <a:pt x="38" y="40"/>
                  </a:lnTo>
                  <a:lnTo>
                    <a:pt x="91" y="23"/>
                  </a:lnTo>
                  <a:lnTo>
                    <a:pt x="144" y="9"/>
                  </a:lnTo>
                  <a:lnTo>
                    <a:pt x="198" y="2"/>
                  </a:lnTo>
                  <a:lnTo>
                    <a:pt x="2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33">
              <a:extLst>
                <a:ext uri="{FF2B5EF4-FFF2-40B4-BE49-F238E27FC236}">
                  <a16:creationId xmlns:a16="http://schemas.microsoft.com/office/drawing/2014/main" id="{0444529C-CF38-4EBC-F663-BB9A75B7E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7" y="2495"/>
              <a:ext cx="67" cy="205"/>
            </a:xfrm>
            <a:custGeom>
              <a:avLst/>
              <a:gdLst>
                <a:gd name="T0" fmla="*/ 73 w 738"/>
                <a:gd name="T1" fmla="*/ 1 h 2255"/>
                <a:gd name="T2" fmla="*/ 159 w 738"/>
                <a:gd name="T3" fmla="*/ 48 h 2255"/>
                <a:gd name="T4" fmla="*/ 288 w 738"/>
                <a:gd name="T5" fmla="*/ 144 h 2255"/>
                <a:gd name="T6" fmla="*/ 401 w 738"/>
                <a:gd name="T7" fmla="*/ 256 h 2255"/>
                <a:gd name="T8" fmla="*/ 498 w 738"/>
                <a:gd name="T9" fmla="*/ 382 h 2255"/>
                <a:gd name="T10" fmla="*/ 576 w 738"/>
                <a:gd name="T11" fmla="*/ 522 h 2255"/>
                <a:gd name="T12" fmla="*/ 633 w 738"/>
                <a:gd name="T13" fmla="*/ 673 h 2255"/>
                <a:gd name="T14" fmla="*/ 683 w 738"/>
                <a:gd name="T15" fmla="*/ 904 h 2255"/>
                <a:gd name="T16" fmla="*/ 725 w 738"/>
                <a:gd name="T17" fmla="*/ 1213 h 2255"/>
                <a:gd name="T18" fmla="*/ 738 w 738"/>
                <a:gd name="T19" fmla="*/ 1524 h 2255"/>
                <a:gd name="T20" fmla="*/ 728 w 738"/>
                <a:gd name="T21" fmla="*/ 1799 h 2255"/>
                <a:gd name="T22" fmla="*/ 696 w 738"/>
                <a:gd name="T23" fmla="*/ 2072 h 2255"/>
                <a:gd name="T24" fmla="*/ 667 w 738"/>
                <a:gd name="T25" fmla="*/ 2223 h 2255"/>
                <a:gd name="T26" fmla="*/ 645 w 738"/>
                <a:gd name="T27" fmla="*/ 2245 h 2255"/>
                <a:gd name="T28" fmla="*/ 614 w 738"/>
                <a:gd name="T29" fmla="*/ 2255 h 2255"/>
                <a:gd name="T30" fmla="*/ 602 w 738"/>
                <a:gd name="T31" fmla="*/ 2253 h 2255"/>
                <a:gd name="T32" fmla="*/ 576 w 738"/>
                <a:gd name="T33" fmla="*/ 2239 h 2255"/>
                <a:gd name="T34" fmla="*/ 558 w 738"/>
                <a:gd name="T35" fmla="*/ 2214 h 2255"/>
                <a:gd name="T36" fmla="*/ 556 w 738"/>
                <a:gd name="T37" fmla="*/ 2184 h 2255"/>
                <a:gd name="T38" fmla="*/ 596 w 738"/>
                <a:gd name="T39" fmla="*/ 1923 h 2255"/>
                <a:gd name="T40" fmla="*/ 617 w 738"/>
                <a:gd name="T41" fmla="*/ 1657 h 2255"/>
                <a:gd name="T42" fmla="*/ 616 w 738"/>
                <a:gd name="T43" fmla="*/ 1374 h 2255"/>
                <a:gd name="T44" fmla="*/ 590 w 738"/>
                <a:gd name="T45" fmla="*/ 1074 h 2255"/>
                <a:gd name="T46" fmla="*/ 537 w 738"/>
                <a:gd name="T47" fmla="*/ 776 h 2255"/>
                <a:gd name="T48" fmla="*/ 496 w 738"/>
                <a:gd name="T49" fmla="*/ 638 h 2255"/>
                <a:gd name="T50" fmla="*/ 436 w 738"/>
                <a:gd name="T51" fmla="*/ 508 h 2255"/>
                <a:gd name="T52" fmla="*/ 358 w 738"/>
                <a:gd name="T53" fmla="*/ 389 h 2255"/>
                <a:gd name="T54" fmla="*/ 263 w 738"/>
                <a:gd name="T55" fmla="*/ 282 h 2255"/>
                <a:gd name="T56" fmla="*/ 155 w 738"/>
                <a:gd name="T57" fmla="*/ 188 h 2255"/>
                <a:gd name="T58" fmla="*/ 31 w 738"/>
                <a:gd name="T59" fmla="*/ 111 h 2255"/>
                <a:gd name="T60" fmla="*/ 9 w 738"/>
                <a:gd name="T61" fmla="*/ 89 h 2255"/>
                <a:gd name="T62" fmla="*/ 0 w 738"/>
                <a:gd name="T63" fmla="*/ 61 h 2255"/>
                <a:gd name="T64" fmla="*/ 7 w 738"/>
                <a:gd name="T65" fmla="*/ 31 h 2255"/>
                <a:gd name="T66" fmla="*/ 29 w 738"/>
                <a:gd name="T67" fmla="*/ 8 h 2255"/>
                <a:gd name="T68" fmla="*/ 58 w 738"/>
                <a:gd name="T69" fmla="*/ 0 h 2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38" h="2255">
                  <a:moveTo>
                    <a:pt x="58" y="0"/>
                  </a:moveTo>
                  <a:lnTo>
                    <a:pt x="73" y="1"/>
                  </a:lnTo>
                  <a:lnTo>
                    <a:pt x="88" y="6"/>
                  </a:lnTo>
                  <a:lnTo>
                    <a:pt x="159" y="48"/>
                  </a:lnTo>
                  <a:lnTo>
                    <a:pt x="225" y="94"/>
                  </a:lnTo>
                  <a:lnTo>
                    <a:pt x="288" y="144"/>
                  </a:lnTo>
                  <a:lnTo>
                    <a:pt x="346" y="198"/>
                  </a:lnTo>
                  <a:lnTo>
                    <a:pt x="401" y="256"/>
                  </a:lnTo>
                  <a:lnTo>
                    <a:pt x="452" y="318"/>
                  </a:lnTo>
                  <a:lnTo>
                    <a:pt x="498" y="382"/>
                  </a:lnTo>
                  <a:lnTo>
                    <a:pt x="539" y="452"/>
                  </a:lnTo>
                  <a:lnTo>
                    <a:pt x="576" y="522"/>
                  </a:lnTo>
                  <a:lnTo>
                    <a:pt x="607" y="596"/>
                  </a:lnTo>
                  <a:lnTo>
                    <a:pt x="633" y="673"/>
                  </a:lnTo>
                  <a:lnTo>
                    <a:pt x="652" y="750"/>
                  </a:lnTo>
                  <a:lnTo>
                    <a:pt x="683" y="904"/>
                  </a:lnTo>
                  <a:lnTo>
                    <a:pt x="707" y="1058"/>
                  </a:lnTo>
                  <a:lnTo>
                    <a:pt x="725" y="1213"/>
                  </a:lnTo>
                  <a:lnTo>
                    <a:pt x="735" y="1369"/>
                  </a:lnTo>
                  <a:lnTo>
                    <a:pt x="738" y="1524"/>
                  </a:lnTo>
                  <a:lnTo>
                    <a:pt x="735" y="1663"/>
                  </a:lnTo>
                  <a:lnTo>
                    <a:pt x="728" y="1799"/>
                  </a:lnTo>
                  <a:lnTo>
                    <a:pt x="714" y="1936"/>
                  </a:lnTo>
                  <a:lnTo>
                    <a:pt x="696" y="2072"/>
                  </a:lnTo>
                  <a:lnTo>
                    <a:pt x="672" y="2206"/>
                  </a:lnTo>
                  <a:lnTo>
                    <a:pt x="667" y="2223"/>
                  </a:lnTo>
                  <a:lnTo>
                    <a:pt x="657" y="2235"/>
                  </a:lnTo>
                  <a:lnTo>
                    <a:pt x="645" y="2245"/>
                  </a:lnTo>
                  <a:lnTo>
                    <a:pt x="630" y="2252"/>
                  </a:lnTo>
                  <a:lnTo>
                    <a:pt x="614" y="2255"/>
                  </a:lnTo>
                  <a:lnTo>
                    <a:pt x="609" y="2254"/>
                  </a:lnTo>
                  <a:lnTo>
                    <a:pt x="602" y="2253"/>
                  </a:lnTo>
                  <a:lnTo>
                    <a:pt x="588" y="2249"/>
                  </a:lnTo>
                  <a:lnTo>
                    <a:pt x="576" y="2239"/>
                  </a:lnTo>
                  <a:lnTo>
                    <a:pt x="565" y="2228"/>
                  </a:lnTo>
                  <a:lnTo>
                    <a:pt x="558" y="2214"/>
                  </a:lnTo>
                  <a:lnTo>
                    <a:pt x="555" y="2200"/>
                  </a:lnTo>
                  <a:lnTo>
                    <a:pt x="556" y="2184"/>
                  </a:lnTo>
                  <a:lnTo>
                    <a:pt x="579" y="2054"/>
                  </a:lnTo>
                  <a:lnTo>
                    <a:pt x="596" y="1923"/>
                  </a:lnTo>
                  <a:lnTo>
                    <a:pt x="610" y="1791"/>
                  </a:lnTo>
                  <a:lnTo>
                    <a:pt x="617" y="1657"/>
                  </a:lnTo>
                  <a:lnTo>
                    <a:pt x="620" y="1524"/>
                  </a:lnTo>
                  <a:lnTo>
                    <a:pt x="616" y="1374"/>
                  </a:lnTo>
                  <a:lnTo>
                    <a:pt x="607" y="1223"/>
                  </a:lnTo>
                  <a:lnTo>
                    <a:pt x="590" y="1074"/>
                  </a:lnTo>
                  <a:lnTo>
                    <a:pt x="566" y="924"/>
                  </a:lnTo>
                  <a:lnTo>
                    <a:pt x="537" y="776"/>
                  </a:lnTo>
                  <a:lnTo>
                    <a:pt x="518" y="706"/>
                  </a:lnTo>
                  <a:lnTo>
                    <a:pt x="496" y="638"/>
                  </a:lnTo>
                  <a:lnTo>
                    <a:pt x="468" y="571"/>
                  </a:lnTo>
                  <a:lnTo>
                    <a:pt x="436" y="508"/>
                  </a:lnTo>
                  <a:lnTo>
                    <a:pt x="398" y="447"/>
                  </a:lnTo>
                  <a:lnTo>
                    <a:pt x="358" y="389"/>
                  </a:lnTo>
                  <a:lnTo>
                    <a:pt x="312" y="334"/>
                  </a:lnTo>
                  <a:lnTo>
                    <a:pt x="263" y="282"/>
                  </a:lnTo>
                  <a:lnTo>
                    <a:pt x="211" y="234"/>
                  </a:lnTo>
                  <a:lnTo>
                    <a:pt x="155" y="188"/>
                  </a:lnTo>
                  <a:lnTo>
                    <a:pt x="94" y="148"/>
                  </a:lnTo>
                  <a:lnTo>
                    <a:pt x="31" y="111"/>
                  </a:lnTo>
                  <a:lnTo>
                    <a:pt x="19" y="101"/>
                  </a:lnTo>
                  <a:lnTo>
                    <a:pt x="9" y="89"/>
                  </a:lnTo>
                  <a:lnTo>
                    <a:pt x="3" y="75"/>
                  </a:lnTo>
                  <a:lnTo>
                    <a:pt x="0" y="61"/>
                  </a:lnTo>
                  <a:lnTo>
                    <a:pt x="2" y="45"/>
                  </a:lnTo>
                  <a:lnTo>
                    <a:pt x="7" y="31"/>
                  </a:lnTo>
                  <a:lnTo>
                    <a:pt x="17" y="18"/>
                  </a:lnTo>
                  <a:lnTo>
                    <a:pt x="29" y="8"/>
                  </a:lnTo>
                  <a:lnTo>
                    <a:pt x="43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4">
              <a:extLst>
                <a:ext uri="{FF2B5EF4-FFF2-40B4-BE49-F238E27FC236}">
                  <a16:creationId xmlns:a16="http://schemas.microsoft.com/office/drawing/2014/main" id="{0FE611D4-0AFE-F55E-5952-F9C7E1E3D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7" y="2547"/>
              <a:ext cx="39" cy="173"/>
            </a:xfrm>
            <a:custGeom>
              <a:avLst/>
              <a:gdLst>
                <a:gd name="T0" fmla="*/ 379 w 426"/>
                <a:gd name="T1" fmla="*/ 2 h 1905"/>
                <a:gd name="T2" fmla="*/ 407 w 426"/>
                <a:gd name="T3" fmla="*/ 15 h 1905"/>
                <a:gd name="T4" fmla="*/ 423 w 426"/>
                <a:gd name="T5" fmla="*/ 41 h 1905"/>
                <a:gd name="T6" fmla="*/ 424 w 426"/>
                <a:gd name="T7" fmla="*/ 71 h 1905"/>
                <a:gd name="T8" fmla="*/ 411 w 426"/>
                <a:gd name="T9" fmla="*/ 99 h 1905"/>
                <a:gd name="T10" fmla="*/ 352 w 426"/>
                <a:gd name="T11" fmla="*/ 179 h 1905"/>
                <a:gd name="T12" fmla="*/ 311 w 426"/>
                <a:gd name="T13" fmla="*/ 269 h 1905"/>
                <a:gd name="T14" fmla="*/ 291 w 426"/>
                <a:gd name="T15" fmla="*/ 365 h 1905"/>
                <a:gd name="T16" fmla="*/ 291 w 426"/>
                <a:gd name="T17" fmla="*/ 465 h 1905"/>
                <a:gd name="T18" fmla="*/ 300 w 426"/>
                <a:gd name="T19" fmla="*/ 520 h 1905"/>
                <a:gd name="T20" fmla="*/ 335 w 426"/>
                <a:gd name="T21" fmla="*/ 731 h 1905"/>
                <a:gd name="T22" fmla="*/ 347 w 426"/>
                <a:gd name="T23" fmla="*/ 946 h 1905"/>
                <a:gd name="T24" fmla="*/ 335 w 426"/>
                <a:gd name="T25" fmla="*/ 1162 h 1905"/>
                <a:gd name="T26" fmla="*/ 300 w 426"/>
                <a:gd name="T27" fmla="*/ 1374 h 1905"/>
                <a:gd name="T28" fmla="*/ 241 w 426"/>
                <a:gd name="T29" fmla="*/ 1580 h 1905"/>
                <a:gd name="T30" fmla="*/ 160 w 426"/>
                <a:gd name="T31" fmla="*/ 1779 h 1905"/>
                <a:gd name="T32" fmla="*/ 102 w 426"/>
                <a:gd name="T33" fmla="*/ 1888 h 1905"/>
                <a:gd name="T34" fmla="*/ 75 w 426"/>
                <a:gd name="T35" fmla="*/ 1903 h 1905"/>
                <a:gd name="T36" fmla="*/ 45 w 426"/>
                <a:gd name="T37" fmla="*/ 1904 h 1905"/>
                <a:gd name="T38" fmla="*/ 18 w 426"/>
                <a:gd name="T39" fmla="*/ 1889 h 1905"/>
                <a:gd name="T40" fmla="*/ 3 w 426"/>
                <a:gd name="T41" fmla="*/ 1863 h 1905"/>
                <a:gd name="T42" fmla="*/ 2 w 426"/>
                <a:gd name="T43" fmla="*/ 1833 h 1905"/>
                <a:gd name="T44" fmla="*/ 53 w 426"/>
                <a:gd name="T45" fmla="*/ 1728 h 1905"/>
                <a:gd name="T46" fmla="*/ 129 w 426"/>
                <a:gd name="T47" fmla="*/ 1541 h 1905"/>
                <a:gd name="T48" fmla="*/ 184 w 426"/>
                <a:gd name="T49" fmla="*/ 1348 h 1905"/>
                <a:gd name="T50" fmla="*/ 217 w 426"/>
                <a:gd name="T51" fmla="*/ 1149 h 1905"/>
                <a:gd name="T52" fmla="*/ 229 w 426"/>
                <a:gd name="T53" fmla="*/ 946 h 1905"/>
                <a:gd name="T54" fmla="*/ 218 w 426"/>
                <a:gd name="T55" fmla="*/ 749 h 1905"/>
                <a:gd name="T56" fmla="*/ 186 w 426"/>
                <a:gd name="T57" fmla="*/ 553 h 1905"/>
                <a:gd name="T58" fmla="*/ 176 w 426"/>
                <a:gd name="T59" fmla="*/ 503 h 1905"/>
                <a:gd name="T60" fmla="*/ 169 w 426"/>
                <a:gd name="T61" fmla="*/ 416 h 1905"/>
                <a:gd name="T62" fmla="*/ 180 w 426"/>
                <a:gd name="T63" fmla="*/ 307 h 1905"/>
                <a:gd name="T64" fmla="*/ 209 w 426"/>
                <a:gd name="T65" fmla="*/ 203 h 1905"/>
                <a:gd name="T66" fmla="*/ 258 w 426"/>
                <a:gd name="T67" fmla="*/ 106 h 1905"/>
                <a:gd name="T68" fmla="*/ 323 w 426"/>
                <a:gd name="T69" fmla="*/ 19 h 1905"/>
                <a:gd name="T70" fmla="*/ 349 w 426"/>
                <a:gd name="T71" fmla="*/ 3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6" h="1905">
                  <a:moveTo>
                    <a:pt x="364" y="0"/>
                  </a:moveTo>
                  <a:lnTo>
                    <a:pt x="379" y="2"/>
                  </a:lnTo>
                  <a:lnTo>
                    <a:pt x="393" y="6"/>
                  </a:lnTo>
                  <a:lnTo>
                    <a:pt x="407" y="15"/>
                  </a:lnTo>
                  <a:lnTo>
                    <a:pt x="417" y="28"/>
                  </a:lnTo>
                  <a:lnTo>
                    <a:pt x="423" y="41"/>
                  </a:lnTo>
                  <a:lnTo>
                    <a:pt x="426" y="56"/>
                  </a:lnTo>
                  <a:lnTo>
                    <a:pt x="424" y="71"/>
                  </a:lnTo>
                  <a:lnTo>
                    <a:pt x="419" y="85"/>
                  </a:lnTo>
                  <a:lnTo>
                    <a:pt x="411" y="99"/>
                  </a:lnTo>
                  <a:lnTo>
                    <a:pt x="379" y="137"/>
                  </a:lnTo>
                  <a:lnTo>
                    <a:pt x="352" y="179"/>
                  </a:lnTo>
                  <a:lnTo>
                    <a:pt x="329" y="223"/>
                  </a:lnTo>
                  <a:lnTo>
                    <a:pt x="311" y="269"/>
                  </a:lnTo>
                  <a:lnTo>
                    <a:pt x="298" y="317"/>
                  </a:lnTo>
                  <a:lnTo>
                    <a:pt x="291" y="365"/>
                  </a:lnTo>
                  <a:lnTo>
                    <a:pt x="288" y="416"/>
                  </a:lnTo>
                  <a:lnTo>
                    <a:pt x="291" y="465"/>
                  </a:lnTo>
                  <a:lnTo>
                    <a:pt x="298" y="513"/>
                  </a:lnTo>
                  <a:lnTo>
                    <a:pt x="300" y="520"/>
                  </a:lnTo>
                  <a:lnTo>
                    <a:pt x="321" y="626"/>
                  </a:lnTo>
                  <a:lnTo>
                    <a:pt x="335" y="731"/>
                  </a:lnTo>
                  <a:lnTo>
                    <a:pt x="345" y="839"/>
                  </a:lnTo>
                  <a:lnTo>
                    <a:pt x="347" y="946"/>
                  </a:lnTo>
                  <a:lnTo>
                    <a:pt x="345" y="1055"/>
                  </a:lnTo>
                  <a:lnTo>
                    <a:pt x="335" y="1162"/>
                  </a:lnTo>
                  <a:lnTo>
                    <a:pt x="321" y="1269"/>
                  </a:lnTo>
                  <a:lnTo>
                    <a:pt x="300" y="1374"/>
                  </a:lnTo>
                  <a:lnTo>
                    <a:pt x="273" y="1477"/>
                  </a:lnTo>
                  <a:lnTo>
                    <a:pt x="241" y="1580"/>
                  </a:lnTo>
                  <a:lnTo>
                    <a:pt x="204" y="1681"/>
                  </a:lnTo>
                  <a:lnTo>
                    <a:pt x="160" y="1779"/>
                  </a:lnTo>
                  <a:lnTo>
                    <a:pt x="111" y="1874"/>
                  </a:lnTo>
                  <a:lnTo>
                    <a:pt x="102" y="1888"/>
                  </a:lnTo>
                  <a:lnTo>
                    <a:pt x="90" y="1897"/>
                  </a:lnTo>
                  <a:lnTo>
                    <a:pt x="75" y="1903"/>
                  </a:lnTo>
                  <a:lnTo>
                    <a:pt x="60" y="1905"/>
                  </a:lnTo>
                  <a:lnTo>
                    <a:pt x="45" y="1904"/>
                  </a:lnTo>
                  <a:lnTo>
                    <a:pt x="32" y="1898"/>
                  </a:lnTo>
                  <a:lnTo>
                    <a:pt x="18" y="1889"/>
                  </a:lnTo>
                  <a:lnTo>
                    <a:pt x="9" y="1877"/>
                  </a:lnTo>
                  <a:lnTo>
                    <a:pt x="3" y="1863"/>
                  </a:lnTo>
                  <a:lnTo>
                    <a:pt x="0" y="1848"/>
                  </a:lnTo>
                  <a:lnTo>
                    <a:pt x="2" y="1833"/>
                  </a:lnTo>
                  <a:lnTo>
                    <a:pt x="8" y="1818"/>
                  </a:lnTo>
                  <a:lnTo>
                    <a:pt x="53" y="1728"/>
                  </a:lnTo>
                  <a:lnTo>
                    <a:pt x="94" y="1636"/>
                  </a:lnTo>
                  <a:lnTo>
                    <a:pt x="129" y="1541"/>
                  </a:lnTo>
                  <a:lnTo>
                    <a:pt x="159" y="1445"/>
                  </a:lnTo>
                  <a:lnTo>
                    <a:pt x="184" y="1348"/>
                  </a:lnTo>
                  <a:lnTo>
                    <a:pt x="204" y="1249"/>
                  </a:lnTo>
                  <a:lnTo>
                    <a:pt x="217" y="1149"/>
                  </a:lnTo>
                  <a:lnTo>
                    <a:pt x="226" y="1047"/>
                  </a:lnTo>
                  <a:lnTo>
                    <a:pt x="229" y="946"/>
                  </a:lnTo>
                  <a:lnTo>
                    <a:pt x="226" y="847"/>
                  </a:lnTo>
                  <a:lnTo>
                    <a:pt x="218" y="749"/>
                  </a:lnTo>
                  <a:lnTo>
                    <a:pt x="205" y="651"/>
                  </a:lnTo>
                  <a:lnTo>
                    <a:pt x="186" y="553"/>
                  </a:lnTo>
                  <a:lnTo>
                    <a:pt x="184" y="546"/>
                  </a:lnTo>
                  <a:lnTo>
                    <a:pt x="176" y="503"/>
                  </a:lnTo>
                  <a:lnTo>
                    <a:pt x="172" y="459"/>
                  </a:lnTo>
                  <a:lnTo>
                    <a:pt x="169" y="416"/>
                  </a:lnTo>
                  <a:lnTo>
                    <a:pt x="173" y="361"/>
                  </a:lnTo>
                  <a:lnTo>
                    <a:pt x="180" y="307"/>
                  </a:lnTo>
                  <a:lnTo>
                    <a:pt x="192" y="255"/>
                  </a:lnTo>
                  <a:lnTo>
                    <a:pt x="209" y="203"/>
                  </a:lnTo>
                  <a:lnTo>
                    <a:pt x="231" y="154"/>
                  </a:lnTo>
                  <a:lnTo>
                    <a:pt x="258" y="106"/>
                  </a:lnTo>
                  <a:lnTo>
                    <a:pt x="288" y="62"/>
                  </a:lnTo>
                  <a:lnTo>
                    <a:pt x="323" y="19"/>
                  </a:lnTo>
                  <a:lnTo>
                    <a:pt x="335" y="9"/>
                  </a:lnTo>
                  <a:lnTo>
                    <a:pt x="349" y="3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35">
              <a:extLst>
                <a:ext uri="{FF2B5EF4-FFF2-40B4-BE49-F238E27FC236}">
                  <a16:creationId xmlns:a16="http://schemas.microsoft.com/office/drawing/2014/main" id="{34BE71A9-43F6-B10C-3FAA-D49DD8E55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7" y="2483"/>
              <a:ext cx="140" cy="209"/>
            </a:xfrm>
            <a:custGeom>
              <a:avLst/>
              <a:gdLst>
                <a:gd name="T0" fmla="*/ 1273 w 1534"/>
                <a:gd name="T1" fmla="*/ 2 h 2299"/>
                <a:gd name="T2" fmla="*/ 1419 w 1534"/>
                <a:gd name="T3" fmla="*/ 22 h 2299"/>
                <a:gd name="T4" fmla="*/ 1505 w 1534"/>
                <a:gd name="T5" fmla="*/ 43 h 2299"/>
                <a:gd name="T6" fmla="*/ 1527 w 1534"/>
                <a:gd name="T7" fmla="*/ 65 h 2299"/>
                <a:gd name="T8" fmla="*/ 1534 w 1534"/>
                <a:gd name="T9" fmla="*/ 94 h 2299"/>
                <a:gd name="T10" fmla="*/ 1526 w 1534"/>
                <a:gd name="T11" fmla="*/ 125 h 2299"/>
                <a:gd name="T12" fmla="*/ 1505 w 1534"/>
                <a:gd name="T13" fmla="*/ 146 h 2299"/>
                <a:gd name="T14" fmla="*/ 1476 w 1534"/>
                <a:gd name="T15" fmla="*/ 154 h 2299"/>
                <a:gd name="T16" fmla="*/ 1396 w 1534"/>
                <a:gd name="T17" fmla="*/ 137 h 2299"/>
                <a:gd name="T18" fmla="*/ 1266 w 1534"/>
                <a:gd name="T19" fmla="*/ 120 h 2299"/>
                <a:gd name="T20" fmla="*/ 1121 w 1534"/>
                <a:gd name="T21" fmla="*/ 121 h 2299"/>
                <a:gd name="T22" fmla="*/ 969 w 1534"/>
                <a:gd name="T23" fmla="*/ 145 h 2299"/>
                <a:gd name="T24" fmla="*/ 825 w 1534"/>
                <a:gd name="T25" fmla="*/ 190 h 2299"/>
                <a:gd name="T26" fmla="*/ 692 w 1534"/>
                <a:gd name="T27" fmla="*/ 255 h 2299"/>
                <a:gd name="T28" fmla="*/ 570 w 1534"/>
                <a:gd name="T29" fmla="*/ 338 h 2299"/>
                <a:gd name="T30" fmla="*/ 463 w 1534"/>
                <a:gd name="T31" fmla="*/ 438 h 2299"/>
                <a:gd name="T32" fmla="*/ 371 w 1534"/>
                <a:gd name="T33" fmla="*/ 553 h 2299"/>
                <a:gd name="T34" fmla="*/ 295 w 1534"/>
                <a:gd name="T35" fmla="*/ 680 h 2299"/>
                <a:gd name="T36" fmla="*/ 240 w 1534"/>
                <a:gd name="T37" fmla="*/ 818 h 2299"/>
                <a:gd name="T38" fmla="*/ 205 w 1534"/>
                <a:gd name="T39" fmla="*/ 966 h 2299"/>
                <a:gd name="T40" fmla="*/ 194 w 1534"/>
                <a:gd name="T41" fmla="*/ 1121 h 2299"/>
                <a:gd name="T42" fmla="*/ 204 w 1534"/>
                <a:gd name="T43" fmla="*/ 1268 h 2299"/>
                <a:gd name="T44" fmla="*/ 233 w 1534"/>
                <a:gd name="T45" fmla="*/ 1417 h 2299"/>
                <a:gd name="T46" fmla="*/ 251 w 1534"/>
                <a:gd name="T47" fmla="*/ 1574 h 2299"/>
                <a:gd name="T48" fmla="*/ 250 w 1534"/>
                <a:gd name="T49" fmla="*/ 1743 h 2299"/>
                <a:gd name="T50" fmla="*/ 227 w 1534"/>
                <a:gd name="T51" fmla="*/ 1923 h 2299"/>
                <a:gd name="T52" fmla="*/ 180 w 1534"/>
                <a:gd name="T53" fmla="*/ 2098 h 2299"/>
                <a:gd name="T54" fmla="*/ 112 w 1534"/>
                <a:gd name="T55" fmla="*/ 2266 h 2299"/>
                <a:gd name="T56" fmla="*/ 90 w 1534"/>
                <a:gd name="T57" fmla="*/ 2291 h 2299"/>
                <a:gd name="T58" fmla="*/ 59 w 1534"/>
                <a:gd name="T59" fmla="*/ 2299 h 2299"/>
                <a:gd name="T60" fmla="*/ 33 w 1534"/>
                <a:gd name="T61" fmla="*/ 2293 h 2299"/>
                <a:gd name="T62" fmla="*/ 9 w 1534"/>
                <a:gd name="T63" fmla="*/ 2273 h 2299"/>
                <a:gd name="T64" fmla="*/ 0 w 1534"/>
                <a:gd name="T65" fmla="*/ 2245 h 2299"/>
                <a:gd name="T66" fmla="*/ 5 w 1534"/>
                <a:gd name="T67" fmla="*/ 2214 h 2299"/>
                <a:gd name="T68" fmla="*/ 68 w 1534"/>
                <a:gd name="T69" fmla="*/ 2060 h 2299"/>
                <a:gd name="T70" fmla="*/ 111 w 1534"/>
                <a:gd name="T71" fmla="*/ 1900 h 2299"/>
                <a:gd name="T72" fmla="*/ 132 w 1534"/>
                <a:gd name="T73" fmla="*/ 1736 h 2299"/>
                <a:gd name="T74" fmla="*/ 131 w 1534"/>
                <a:gd name="T75" fmla="*/ 1556 h 2299"/>
                <a:gd name="T76" fmla="*/ 102 w 1534"/>
                <a:gd name="T77" fmla="*/ 1365 h 2299"/>
                <a:gd name="T78" fmla="*/ 78 w 1534"/>
                <a:gd name="T79" fmla="*/ 1203 h 2299"/>
                <a:gd name="T80" fmla="*/ 78 w 1534"/>
                <a:gd name="T81" fmla="*/ 1037 h 2299"/>
                <a:gd name="T82" fmla="*/ 103 w 1534"/>
                <a:gd name="T83" fmla="*/ 875 h 2299"/>
                <a:gd name="T84" fmla="*/ 148 w 1534"/>
                <a:gd name="T85" fmla="*/ 721 h 2299"/>
                <a:gd name="T86" fmla="*/ 216 w 1534"/>
                <a:gd name="T87" fmla="*/ 579 h 2299"/>
                <a:gd name="T88" fmla="*/ 302 w 1534"/>
                <a:gd name="T89" fmla="*/ 446 h 2299"/>
                <a:gd name="T90" fmla="*/ 404 w 1534"/>
                <a:gd name="T91" fmla="*/ 328 h 2299"/>
                <a:gd name="T92" fmla="*/ 523 w 1534"/>
                <a:gd name="T93" fmla="*/ 225 h 2299"/>
                <a:gd name="T94" fmla="*/ 655 w 1534"/>
                <a:gd name="T95" fmla="*/ 140 h 2299"/>
                <a:gd name="T96" fmla="*/ 799 w 1534"/>
                <a:gd name="T97" fmla="*/ 73 h 2299"/>
                <a:gd name="T98" fmla="*/ 954 w 1534"/>
                <a:gd name="T99" fmla="*/ 27 h 2299"/>
                <a:gd name="T100" fmla="*/ 1115 w 1534"/>
                <a:gd name="T101" fmla="*/ 3 h 2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34" h="2299">
                  <a:moveTo>
                    <a:pt x="1199" y="0"/>
                  </a:moveTo>
                  <a:lnTo>
                    <a:pt x="1273" y="2"/>
                  </a:lnTo>
                  <a:lnTo>
                    <a:pt x="1347" y="9"/>
                  </a:lnTo>
                  <a:lnTo>
                    <a:pt x="1419" y="22"/>
                  </a:lnTo>
                  <a:lnTo>
                    <a:pt x="1491" y="38"/>
                  </a:lnTo>
                  <a:lnTo>
                    <a:pt x="1505" y="43"/>
                  </a:lnTo>
                  <a:lnTo>
                    <a:pt x="1518" y="54"/>
                  </a:lnTo>
                  <a:lnTo>
                    <a:pt x="1527" y="65"/>
                  </a:lnTo>
                  <a:lnTo>
                    <a:pt x="1532" y="79"/>
                  </a:lnTo>
                  <a:lnTo>
                    <a:pt x="1534" y="94"/>
                  </a:lnTo>
                  <a:lnTo>
                    <a:pt x="1532" y="109"/>
                  </a:lnTo>
                  <a:lnTo>
                    <a:pt x="1526" y="125"/>
                  </a:lnTo>
                  <a:lnTo>
                    <a:pt x="1517" y="136"/>
                  </a:lnTo>
                  <a:lnTo>
                    <a:pt x="1505" y="146"/>
                  </a:lnTo>
                  <a:lnTo>
                    <a:pt x="1491" y="152"/>
                  </a:lnTo>
                  <a:lnTo>
                    <a:pt x="1476" y="154"/>
                  </a:lnTo>
                  <a:lnTo>
                    <a:pt x="1460" y="152"/>
                  </a:lnTo>
                  <a:lnTo>
                    <a:pt x="1396" y="137"/>
                  </a:lnTo>
                  <a:lnTo>
                    <a:pt x="1331" y="126"/>
                  </a:lnTo>
                  <a:lnTo>
                    <a:pt x="1266" y="120"/>
                  </a:lnTo>
                  <a:lnTo>
                    <a:pt x="1199" y="118"/>
                  </a:lnTo>
                  <a:lnTo>
                    <a:pt x="1121" y="121"/>
                  </a:lnTo>
                  <a:lnTo>
                    <a:pt x="1044" y="130"/>
                  </a:lnTo>
                  <a:lnTo>
                    <a:pt x="969" y="145"/>
                  </a:lnTo>
                  <a:lnTo>
                    <a:pt x="896" y="164"/>
                  </a:lnTo>
                  <a:lnTo>
                    <a:pt x="825" y="190"/>
                  </a:lnTo>
                  <a:lnTo>
                    <a:pt x="758" y="220"/>
                  </a:lnTo>
                  <a:lnTo>
                    <a:pt x="692" y="255"/>
                  </a:lnTo>
                  <a:lnTo>
                    <a:pt x="629" y="294"/>
                  </a:lnTo>
                  <a:lnTo>
                    <a:pt x="570" y="338"/>
                  </a:lnTo>
                  <a:lnTo>
                    <a:pt x="515" y="386"/>
                  </a:lnTo>
                  <a:lnTo>
                    <a:pt x="463" y="438"/>
                  </a:lnTo>
                  <a:lnTo>
                    <a:pt x="415" y="494"/>
                  </a:lnTo>
                  <a:lnTo>
                    <a:pt x="371" y="553"/>
                  </a:lnTo>
                  <a:lnTo>
                    <a:pt x="331" y="615"/>
                  </a:lnTo>
                  <a:lnTo>
                    <a:pt x="295" y="680"/>
                  </a:lnTo>
                  <a:lnTo>
                    <a:pt x="265" y="748"/>
                  </a:lnTo>
                  <a:lnTo>
                    <a:pt x="240" y="818"/>
                  </a:lnTo>
                  <a:lnTo>
                    <a:pt x="220" y="891"/>
                  </a:lnTo>
                  <a:lnTo>
                    <a:pt x="205" y="966"/>
                  </a:lnTo>
                  <a:lnTo>
                    <a:pt x="197" y="1043"/>
                  </a:lnTo>
                  <a:lnTo>
                    <a:pt x="194" y="1121"/>
                  </a:lnTo>
                  <a:lnTo>
                    <a:pt x="196" y="1194"/>
                  </a:lnTo>
                  <a:lnTo>
                    <a:pt x="204" y="1268"/>
                  </a:lnTo>
                  <a:lnTo>
                    <a:pt x="218" y="1339"/>
                  </a:lnTo>
                  <a:lnTo>
                    <a:pt x="233" y="1417"/>
                  </a:lnTo>
                  <a:lnTo>
                    <a:pt x="244" y="1495"/>
                  </a:lnTo>
                  <a:lnTo>
                    <a:pt x="251" y="1574"/>
                  </a:lnTo>
                  <a:lnTo>
                    <a:pt x="253" y="1651"/>
                  </a:lnTo>
                  <a:lnTo>
                    <a:pt x="250" y="1743"/>
                  </a:lnTo>
                  <a:lnTo>
                    <a:pt x="242" y="1834"/>
                  </a:lnTo>
                  <a:lnTo>
                    <a:pt x="227" y="1923"/>
                  </a:lnTo>
                  <a:lnTo>
                    <a:pt x="206" y="2011"/>
                  </a:lnTo>
                  <a:lnTo>
                    <a:pt x="180" y="2098"/>
                  </a:lnTo>
                  <a:lnTo>
                    <a:pt x="149" y="2182"/>
                  </a:lnTo>
                  <a:lnTo>
                    <a:pt x="112" y="2266"/>
                  </a:lnTo>
                  <a:lnTo>
                    <a:pt x="103" y="2279"/>
                  </a:lnTo>
                  <a:lnTo>
                    <a:pt x="90" y="2291"/>
                  </a:lnTo>
                  <a:lnTo>
                    <a:pt x="75" y="2297"/>
                  </a:lnTo>
                  <a:lnTo>
                    <a:pt x="59" y="2299"/>
                  </a:lnTo>
                  <a:lnTo>
                    <a:pt x="46" y="2298"/>
                  </a:lnTo>
                  <a:lnTo>
                    <a:pt x="33" y="2293"/>
                  </a:lnTo>
                  <a:lnTo>
                    <a:pt x="20" y="2285"/>
                  </a:lnTo>
                  <a:lnTo>
                    <a:pt x="9" y="2273"/>
                  </a:lnTo>
                  <a:lnTo>
                    <a:pt x="3" y="2260"/>
                  </a:lnTo>
                  <a:lnTo>
                    <a:pt x="0" y="2245"/>
                  </a:lnTo>
                  <a:lnTo>
                    <a:pt x="1" y="2230"/>
                  </a:lnTo>
                  <a:lnTo>
                    <a:pt x="5" y="2214"/>
                  </a:lnTo>
                  <a:lnTo>
                    <a:pt x="39" y="2138"/>
                  </a:lnTo>
                  <a:lnTo>
                    <a:pt x="68" y="2060"/>
                  </a:lnTo>
                  <a:lnTo>
                    <a:pt x="92" y="1981"/>
                  </a:lnTo>
                  <a:lnTo>
                    <a:pt x="111" y="1900"/>
                  </a:lnTo>
                  <a:lnTo>
                    <a:pt x="123" y="1819"/>
                  </a:lnTo>
                  <a:lnTo>
                    <a:pt x="132" y="1736"/>
                  </a:lnTo>
                  <a:lnTo>
                    <a:pt x="134" y="1651"/>
                  </a:lnTo>
                  <a:lnTo>
                    <a:pt x="131" y="1556"/>
                  </a:lnTo>
                  <a:lnTo>
                    <a:pt x="120" y="1460"/>
                  </a:lnTo>
                  <a:lnTo>
                    <a:pt x="102" y="1365"/>
                  </a:lnTo>
                  <a:lnTo>
                    <a:pt x="87" y="1284"/>
                  </a:lnTo>
                  <a:lnTo>
                    <a:pt x="78" y="1203"/>
                  </a:lnTo>
                  <a:lnTo>
                    <a:pt x="75" y="1121"/>
                  </a:lnTo>
                  <a:lnTo>
                    <a:pt x="78" y="1037"/>
                  </a:lnTo>
                  <a:lnTo>
                    <a:pt x="87" y="955"/>
                  </a:lnTo>
                  <a:lnTo>
                    <a:pt x="103" y="875"/>
                  </a:lnTo>
                  <a:lnTo>
                    <a:pt x="122" y="798"/>
                  </a:lnTo>
                  <a:lnTo>
                    <a:pt x="148" y="721"/>
                  </a:lnTo>
                  <a:lnTo>
                    <a:pt x="179" y="649"/>
                  </a:lnTo>
                  <a:lnTo>
                    <a:pt x="216" y="579"/>
                  </a:lnTo>
                  <a:lnTo>
                    <a:pt x="256" y="510"/>
                  </a:lnTo>
                  <a:lnTo>
                    <a:pt x="302" y="446"/>
                  </a:lnTo>
                  <a:lnTo>
                    <a:pt x="351" y="385"/>
                  </a:lnTo>
                  <a:lnTo>
                    <a:pt x="404" y="328"/>
                  </a:lnTo>
                  <a:lnTo>
                    <a:pt x="462" y="275"/>
                  </a:lnTo>
                  <a:lnTo>
                    <a:pt x="523" y="225"/>
                  </a:lnTo>
                  <a:lnTo>
                    <a:pt x="588" y="181"/>
                  </a:lnTo>
                  <a:lnTo>
                    <a:pt x="655" y="140"/>
                  </a:lnTo>
                  <a:lnTo>
                    <a:pt x="726" y="104"/>
                  </a:lnTo>
                  <a:lnTo>
                    <a:pt x="799" y="73"/>
                  </a:lnTo>
                  <a:lnTo>
                    <a:pt x="875" y="47"/>
                  </a:lnTo>
                  <a:lnTo>
                    <a:pt x="954" y="27"/>
                  </a:lnTo>
                  <a:lnTo>
                    <a:pt x="1034" y="12"/>
                  </a:lnTo>
                  <a:lnTo>
                    <a:pt x="1115" y="3"/>
                  </a:lnTo>
                  <a:lnTo>
                    <a:pt x="11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438">
            <a:extLst>
              <a:ext uri="{FF2B5EF4-FFF2-40B4-BE49-F238E27FC236}">
                <a16:creationId xmlns:a16="http://schemas.microsoft.com/office/drawing/2014/main" id="{F61418A1-BDD4-EA8D-4BB1-A5E1AC718CE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29382" y="1638770"/>
            <a:ext cx="669854" cy="503500"/>
            <a:chOff x="2441" y="2471"/>
            <a:chExt cx="302" cy="227"/>
          </a:xfrm>
          <a:solidFill>
            <a:schemeClr val="bg1"/>
          </a:solidFill>
        </p:grpSpPr>
        <p:sp>
          <p:nvSpPr>
            <p:cNvPr id="24" name="Freeform 441">
              <a:extLst>
                <a:ext uri="{FF2B5EF4-FFF2-40B4-BE49-F238E27FC236}">
                  <a16:creationId xmlns:a16="http://schemas.microsoft.com/office/drawing/2014/main" id="{E8B7397B-60AF-FB35-349B-90939D726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1" y="2471"/>
              <a:ext cx="75" cy="54"/>
            </a:xfrm>
            <a:custGeom>
              <a:avLst/>
              <a:gdLst>
                <a:gd name="T0" fmla="*/ 119 w 830"/>
                <a:gd name="T1" fmla="*/ 118 h 593"/>
                <a:gd name="T2" fmla="*/ 119 w 830"/>
                <a:gd name="T3" fmla="*/ 475 h 593"/>
                <a:gd name="T4" fmla="*/ 712 w 830"/>
                <a:gd name="T5" fmla="*/ 475 h 593"/>
                <a:gd name="T6" fmla="*/ 712 w 830"/>
                <a:gd name="T7" fmla="*/ 118 h 593"/>
                <a:gd name="T8" fmla="*/ 119 w 830"/>
                <a:gd name="T9" fmla="*/ 118 h 593"/>
                <a:gd name="T10" fmla="*/ 60 w 830"/>
                <a:gd name="T11" fmla="*/ 0 h 593"/>
                <a:gd name="T12" fmla="*/ 771 w 830"/>
                <a:gd name="T13" fmla="*/ 0 h 593"/>
                <a:gd name="T14" fmla="*/ 790 w 830"/>
                <a:gd name="T15" fmla="*/ 3 h 593"/>
                <a:gd name="T16" fmla="*/ 806 w 830"/>
                <a:gd name="T17" fmla="*/ 12 h 593"/>
                <a:gd name="T18" fmla="*/ 819 w 830"/>
                <a:gd name="T19" fmla="*/ 24 h 593"/>
                <a:gd name="T20" fmla="*/ 827 w 830"/>
                <a:gd name="T21" fmla="*/ 41 h 593"/>
                <a:gd name="T22" fmla="*/ 830 w 830"/>
                <a:gd name="T23" fmla="*/ 59 h 593"/>
                <a:gd name="T24" fmla="*/ 830 w 830"/>
                <a:gd name="T25" fmla="*/ 534 h 593"/>
                <a:gd name="T26" fmla="*/ 827 w 830"/>
                <a:gd name="T27" fmla="*/ 553 h 593"/>
                <a:gd name="T28" fmla="*/ 819 w 830"/>
                <a:gd name="T29" fmla="*/ 569 h 593"/>
                <a:gd name="T30" fmla="*/ 806 w 830"/>
                <a:gd name="T31" fmla="*/ 582 h 593"/>
                <a:gd name="T32" fmla="*/ 790 w 830"/>
                <a:gd name="T33" fmla="*/ 590 h 593"/>
                <a:gd name="T34" fmla="*/ 771 w 830"/>
                <a:gd name="T35" fmla="*/ 593 h 593"/>
                <a:gd name="T36" fmla="*/ 60 w 830"/>
                <a:gd name="T37" fmla="*/ 593 h 593"/>
                <a:gd name="T38" fmla="*/ 40 w 830"/>
                <a:gd name="T39" fmla="*/ 590 h 593"/>
                <a:gd name="T40" fmla="*/ 25 w 830"/>
                <a:gd name="T41" fmla="*/ 582 h 593"/>
                <a:gd name="T42" fmla="*/ 11 w 830"/>
                <a:gd name="T43" fmla="*/ 569 h 593"/>
                <a:gd name="T44" fmla="*/ 3 w 830"/>
                <a:gd name="T45" fmla="*/ 553 h 593"/>
                <a:gd name="T46" fmla="*/ 0 w 830"/>
                <a:gd name="T47" fmla="*/ 534 h 593"/>
                <a:gd name="T48" fmla="*/ 0 w 830"/>
                <a:gd name="T49" fmla="*/ 59 h 593"/>
                <a:gd name="T50" fmla="*/ 3 w 830"/>
                <a:gd name="T51" fmla="*/ 41 h 593"/>
                <a:gd name="T52" fmla="*/ 11 w 830"/>
                <a:gd name="T53" fmla="*/ 24 h 593"/>
                <a:gd name="T54" fmla="*/ 25 w 830"/>
                <a:gd name="T55" fmla="*/ 12 h 593"/>
                <a:gd name="T56" fmla="*/ 40 w 830"/>
                <a:gd name="T57" fmla="*/ 3 h 593"/>
                <a:gd name="T58" fmla="*/ 60 w 830"/>
                <a:gd name="T59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0" h="593">
                  <a:moveTo>
                    <a:pt x="119" y="118"/>
                  </a:moveTo>
                  <a:lnTo>
                    <a:pt x="119" y="475"/>
                  </a:lnTo>
                  <a:lnTo>
                    <a:pt x="712" y="475"/>
                  </a:lnTo>
                  <a:lnTo>
                    <a:pt x="712" y="118"/>
                  </a:lnTo>
                  <a:lnTo>
                    <a:pt x="119" y="118"/>
                  </a:lnTo>
                  <a:close/>
                  <a:moveTo>
                    <a:pt x="60" y="0"/>
                  </a:moveTo>
                  <a:lnTo>
                    <a:pt x="771" y="0"/>
                  </a:lnTo>
                  <a:lnTo>
                    <a:pt x="790" y="3"/>
                  </a:lnTo>
                  <a:lnTo>
                    <a:pt x="806" y="12"/>
                  </a:lnTo>
                  <a:lnTo>
                    <a:pt x="819" y="24"/>
                  </a:lnTo>
                  <a:lnTo>
                    <a:pt x="827" y="41"/>
                  </a:lnTo>
                  <a:lnTo>
                    <a:pt x="830" y="59"/>
                  </a:lnTo>
                  <a:lnTo>
                    <a:pt x="830" y="534"/>
                  </a:lnTo>
                  <a:lnTo>
                    <a:pt x="827" y="553"/>
                  </a:lnTo>
                  <a:lnTo>
                    <a:pt x="819" y="569"/>
                  </a:lnTo>
                  <a:lnTo>
                    <a:pt x="806" y="582"/>
                  </a:lnTo>
                  <a:lnTo>
                    <a:pt x="790" y="590"/>
                  </a:lnTo>
                  <a:lnTo>
                    <a:pt x="771" y="593"/>
                  </a:lnTo>
                  <a:lnTo>
                    <a:pt x="60" y="593"/>
                  </a:lnTo>
                  <a:lnTo>
                    <a:pt x="40" y="590"/>
                  </a:lnTo>
                  <a:lnTo>
                    <a:pt x="25" y="582"/>
                  </a:lnTo>
                  <a:lnTo>
                    <a:pt x="11" y="569"/>
                  </a:lnTo>
                  <a:lnTo>
                    <a:pt x="3" y="553"/>
                  </a:lnTo>
                  <a:lnTo>
                    <a:pt x="0" y="534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5" y="12"/>
                  </a:lnTo>
                  <a:lnTo>
                    <a:pt x="40" y="3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42">
              <a:extLst>
                <a:ext uri="{FF2B5EF4-FFF2-40B4-BE49-F238E27FC236}">
                  <a16:creationId xmlns:a16="http://schemas.microsoft.com/office/drawing/2014/main" id="{EDDDE179-C578-4078-D131-C699EB33E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1" y="2558"/>
              <a:ext cx="75" cy="54"/>
            </a:xfrm>
            <a:custGeom>
              <a:avLst/>
              <a:gdLst>
                <a:gd name="T0" fmla="*/ 119 w 830"/>
                <a:gd name="T1" fmla="*/ 119 h 593"/>
                <a:gd name="T2" fmla="*/ 119 w 830"/>
                <a:gd name="T3" fmla="*/ 474 h 593"/>
                <a:gd name="T4" fmla="*/ 712 w 830"/>
                <a:gd name="T5" fmla="*/ 474 h 593"/>
                <a:gd name="T6" fmla="*/ 712 w 830"/>
                <a:gd name="T7" fmla="*/ 119 h 593"/>
                <a:gd name="T8" fmla="*/ 119 w 830"/>
                <a:gd name="T9" fmla="*/ 119 h 593"/>
                <a:gd name="T10" fmla="*/ 60 w 830"/>
                <a:gd name="T11" fmla="*/ 0 h 593"/>
                <a:gd name="T12" fmla="*/ 771 w 830"/>
                <a:gd name="T13" fmla="*/ 0 h 593"/>
                <a:gd name="T14" fmla="*/ 790 w 830"/>
                <a:gd name="T15" fmla="*/ 3 h 593"/>
                <a:gd name="T16" fmla="*/ 806 w 830"/>
                <a:gd name="T17" fmla="*/ 11 h 593"/>
                <a:gd name="T18" fmla="*/ 819 w 830"/>
                <a:gd name="T19" fmla="*/ 25 h 593"/>
                <a:gd name="T20" fmla="*/ 827 w 830"/>
                <a:gd name="T21" fmla="*/ 40 h 593"/>
                <a:gd name="T22" fmla="*/ 830 w 830"/>
                <a:gd name="T23" fmla="*/ 60 h 593"/>
                <a:gd name="T24" fmla="*/ 830 w 830"/>
                <a:gd name="T25" fmla="*/ 534 h 593"/>
                <a:gd name="T26" fmla="*/ 827 w 830"/>
                <a:gd name="T27" fmla="*/ 552 h 593"/>
                <a:gd name="T28" fmla="*/ 819 w 830"/>
                <a:gd name="T29" fmla="*/ 569 h 593"/>
                <a:gd name="T30" fmla="*/ 806 w 830"/>
                <a:gd name="T31" fmla="*/ 581 h 593"/>
                <a:gd name="T32" fmla="*/ 790 w 830"/>
                <a:gd name="T33" fmla="*/ 591 h 593"/>
                <a:gd name="T34" fmla="*/ 771 w 830"/>
                <a:gd name="T35" fmla="*/ 593 h 593"/>
                <a:gd name="T36" fmla="*/ 60 w 830"/>
                <a:gd name="T37" fmla="*/ 593 h 593"/>
                <a:gd name="T38" fmla="*/ 40 w 830"/>
                <a:gd name="T39" fmla="*/ 591 h 593"/>
                <a:gd name="T40" fmla="*/ 25 w 830"/>
                <a:gd name="T41" fmla="*/ 581 h 593"/>
                <a:gd name="T42" fmla="*/ 11 w 830"/>
                <a:gd name="T43" fmla="*/ 569 h 593"/>
                <a:gd name="T44" fmla="*/ 3 w 830"/>
                <a:gd name="T45" fmla="*/ 552 h 593"/>
                <a:gd name="T46" fmla="*/ 0 w 830"/>
                <a:gd name="T47" fmla="*/ 534 h 593"/>
                <a:gd name="T48" fmla="*/ 0 w 830"/>
                <a:gd name="T49" fmla="*/ 60 h 593"/>
                <a:gd name="T50" fmla="*/ 3 w 830"/>
                <a:gd name="T51" fmla="*/ 40 h 593"/>
                <a:gd name="T52" fmla="*/ 11 w 830"/>
                <a:gd name="T53" fmla="*/ 25 h 593"/>
                <a:gd name="T54" fmla="*/ 25 w 830"/>
                <a:gd name="T55" fmla="*/ 11 h 593"/>
                <a:gd name="T56" fmla="*/ 40 w 830"/>
                <a:gd name="T57" fmla="*/ 3 h 593"/>
                <a:gd name="T58" fmla="*/ 60 w 830"/>
                <a:gd name="T59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0" h="593">
                  <a:moveTo>
                    <a:pt x="119" y="119"/>
                  </a:moveTo>
                  <a:lnTo>
                    <a:pt x="119" y="474"/>
                  </a:lnTo>
                  <a:lnTo>
                    <a:pt x="712" y="474"/>
                  </a:lnTo>
                  <a:lnTo>
                    <a:pt x="712" y="119"/>
                  </a:lnTo>
                  <a:lnTo>
                    <a:pt x="119" y="119"/>
                  </a:lnTo>
                  <a:close/>
                  <a:moveTo>
                    <a:pt x="60" y="0"/>
                  </a:moveTo>
                  <a:lnTo>
                    <a:pt x="771" y="0"/>
                  </a:lnTo>
                  <a:lnTo>
                    <a:pt x="790" y="3"/>
                  </a:lnTo>
                  <a:lnTo>
                    <a:pt x="806" y="11"/>
                  </a:lnTo>
                  <a:lnTo>
                    <a:pt x="819" y="25"/>
                  </a:lnTo>
                  <a:lnTo>
                    <a:pt x="827" y="40"/>
                  </a:lnTo>
                  <a:lnTo>
                    <a:pt x="830" y="60"/>
                  </a:lnTo>
                  <a:lnTo>
                    <a:pt x="830" y="534"/>
                  </a:lnTo>
                  <a:lnTo>
                    <a:pt x="827" y="552"/>
                  </a:lnTo>
                  <a:lnTo>
                    <a:pt x="819" y="569"/>
                  </a:lnTo>
                  <a:lnTo>
                    <a:pt x="806" y="581"/>
                  </a:lnTo>
                  <a:lnTo>
                    <a:pt x="790" y="591"/>
                  </a:lnTo>
                  <a:lnTo>
                    <a:pt x="771" y="593"/>
                  </a:lnTo>
                  <a:lnTo>
                    <a:pt x="60" y="593"/>
                  </a:lnTo>
                  <a:lnTo>
                    <a:pt x="40" y="591"/>
                  </a:lnTo>
                  <a:lnTo>
                    <a:pt x="25" y="581"/>
                  </a:lnTo>
                  <a:lnTo>
                    <a:pt x="11" y="569"/>
                  </a:lnTo>
                  <a:lnTo>
                    <a:pt x="3" y="552"/>
                  </a:lnTo>
                  <a:lnTo>
                    <a:pt x="0" y="534"/>
                  </a:lnTo>
                  <a:lnTo>
                    <a:pt x="0" y="60"/>
                  </a:lnTo>
                  <a:lnTo>
                    <a:pt x="3" y="40"/>
                  </a:lnTo>
                  <a:lnTo>
                    <a:pt x="11" y="25"/>
                  </a:lnTo>
                  <a:lnTo>
                    <a:pt x="25" y="11"/>
                  </a:lnTo>
                  <a:lnTo>
                    <a:pt x="40" y="3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43">
              <a:extLst>
                <a:ext uri="{FF2B5EF4-FFF2-40B4-BE49-F238E27FC236}">
                  <a16:creationId xmlns:a16="http://schemas.microsoft.com/office/drawing/2014/main" id="{1A3185C3-3F4D-DDC3-C8DC-987A1F9C0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1" y="2644"/>
              <a:ext cx="75" cy="54"/>
            </a:xfrm>
            <a:custGeom>
              <a:avLst/>
              <a:gdLst>
                <a:gd name="T0" fmla="*/ 119 w 830"/>
                <a:gd name="T1" fmla="*/ 118 h 593"/>
                <a:gd name="T2" fmla="*/ 119 w 830"/>
                <a:gd name="T3" fmla="*/ 474 h 593"/>
                <a:gd name="T4" fmla="*/ 712 w 830"/>
                <a:gd name="T5" fmla="*/ 474 h 593"/>
                <a:gd name="T6" fmla="*/ 712 w 830"/>
                <a:gd name="T7" fmla="*/ 118 h 593"/>
                <a:gd name="T8" fmla="*/ 119 w 830"/>
                <a:gd name="T9" fmla="*/ 118 h 593"/>
                <a:gd name="T10" fmla="*/ 60 w 830"/>
                <a:gd name="T11" fmla="*/ 0 h 593"/>
                <a:gd name="T12" fmla="*/ 771 w 830"/>
                <a:gd name="T13" fmla="*/ 0 h 593"/>
                <a:gd name="T14" fmla="*/ 790 w 830"/>
                <a:gd name="T15" fmla="*/ 3 h 593"/>
                <a:gd name="T16" fmla="*/ 806 w 830"/>
                <a:gd name="T17" fmla="*/ 12 h 593"/>
                <a:gd name="T18" fmla="*/ 819 w 830"/>
                <a:gd name="T19" fmla="*/ 24 h 593"/>
                <a:gd name="T20" fmla="*/ 827 w 830"/>
                <a:gd name="T21" fmla="*/ 41 h 593"/>
                <a:gd name="T22" fmla="*/ 830 w 830"/>
                <a:gd name="T23" fmla="*/ 59 h 593"/>
                <a:gd name="T24" fmla="*/ 830 w 830"/>
                <a:gd name="T25" fmla="*/ 534 h 593"/>
                <a:gd name="T26" fmla="*/ 827 w 830"/>
                <a:gd name="T27" fmla="*/ 553 h 593"/>
                <a:gd name="T28" fmla="*/ 819 w 830"/>
                <a:gd name="T29" fmla="*/ 568 h 593"/>
                <a:gd name="T30" fmla="*/ 806 w 830"/>
                <a:gd name="T31" fmla="*/ 582 h 593"/>
                <a:gd name="T32" fmla="*/ 790 w 830"/>
                <a:gd name="T33" fmla="*/ 590 h 593"/>
                <a:gd name="T34" fmla="*/ 771 w 830"/>
                <a:gd name="T35" fmla="*/ 593 h 593"/>
                <a:gd name="T36" fmla="*/ 60 w 830"/>
                <a:gd name="T37" fmla="*/ 593 h 593"/>
                <a:gd name="T38" fmla="*/ 40 w 830"/>
                <a:gd name="T39" fmla="*/ 590 h 593"/>
                <a:gd name="T40" fmla="*/ 25 w 830"/>
                <a:gd name="T41" fmla="*/ 582 h 593"/>
                <a:gd name="T42" fmla="*/ 11 w 830"/>
                <a:gd name="T43" fmla="*/ 568 h 593"/>
                <a:gd name="T44" fmla="*/ 3 w 830"/>
                <a:gd name="T45" fmla="*/ 553 h 593"/>
                <a:gd name="T46" fmla="*/ 0 w 830"/>
                <a:gd name="T47" fmla="*/ 534 h 593"/>
                <a:gd name="T48" fmla="*/ 0 w 830"/>
                <a:gd name="T49" fmla="*/ 59 h 593"/>
                <a:gd name="T50" fmla="*/ 3 w 830"/>
                <a:gd name="T51" fmla="*/ 41 h 593"/>
                <a:gd name="T52" fmla="*/ 11 w 830"/>
                <a:gd name="T53" fmla="*/ 24 h 593"/>
                <a:gd name="T54" fmla="*/ 25 w 830"/>
                <a:gd name="T55" fmla="*/ 12 h 593"/>
                <a:gd name="T56" fmla="*/ 40 w 830"/>
                <a:gd name="T57" fmla="*/ 3 h 593"/>
                <a:gd name="T58" fmla="*/ 60 w 830"/>
                <a:gd name="T59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30" h="593">
                  <a:moveTo>
                    <a:pt x="119" y="118"/>
                  </a:moveTo>
                  <a:lnTo>
                    <a:pt x="119" y="474"/>
                  </a:lnTo>
                  <a:lnTo>
                    <a:pt x="712" y="474"/>
                  </a:lnTo>
                  <a:lnTo>
                    <a:pt x="712" y="118"/>
                  </a:lnTo>
                  <a:lnTo>
                    <a:pt x="119" y="118"/>
                  </a:lnTo>
                  <a:close/>
                  <a:moveTo>
                    <a:pt x="60" y="0"/>
                  </a:moveTo>
                  <a:lnTo>
                    <a:pt x="771" y="0"/>
                  </a:lnTo>
                  <a:lnTo>
                    <a:pt x="790" y="3"/>
                  </a:lnTo>
                  <a:lnTo>
                    <a:pt x="806" y="12"/>
                  </a:lnTo>
                  <a:lnTo>
                    <a:pt x="819" y="24"/>
                  </a:lnTo>
                  <a:lnTo>
                    <a:pt x="827" y="41"/>
                  </a:lnTo>
                  <a:lnTo>
                    <a:pt x="830" y="59"/>
                  </a:lnTo>
                  <a:lnTo>
                    <a:pt x="830" y="534"/>
                  </a:lnTo>
                  <a:lnTo>
                    <a:pt x="827" y="553"/>
                  </a:lnTo>
                  <a:lnTo>
                    <a:pt x="819" y="568"/>
                  </a:lnTo>
                  <a:lnTo>
                    <a:pt x="806" y="582"/>
                  </a:lnTo>
                  <a:lnTo>
                    <a:pt x="790" y="590"/>
                  </a:lnTo>
                  <a:lnTo>
                    <a:pt x="771" y="593"/>
                  </a:lnTo>
                  <a:lnTo>
                    <a:pt x="60" y="593"/>
                  </a:lnTo>
                  <a:lnTo>
                    <a:pt x="40" y="590"/>
                  </a:lnTo>
                  <a:lnTo>
                    <a:pt x="25" y="582"/>
                  </a:lnTo>
                  <a:lnTo>
                    <a:pt x="11" y="568"/>
                  </a:lnTo>
                  <a:lnTo>
                    <a:pt x="3" y="553"/>
                  </a:lnTo>
                  <a:lnTo>
                    <a:pt x="0" y="534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5" y="12"/>
                  </a:lnTo>
                  <a:lnTo>
                    <a:pt x="40" y="3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44">
              <a:extLst>
                <a:ext uri="{FF2B5EF4-FFF2-40B4-BE49-F238E27FC236}">
                  <a16:creationId xmlns:a16="http://schemas.microsoft.com/office/drawing/2014/main" id="{D1951E67-D3A1-ABA4-12F5-CB4DA0A88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2471"/>
              <a:ext cx="205" cy="11"/>
            </a:xfrm>
            <a:custGeom>
              <a:avLst/>
              <a:gdLst>
                <a:gd name="T0" fmla="*/ 59 w 2253"/>
                <a:gd name="T1" fmla="*/ 0 h 118"/>
                <a:gd name="T2" fmla="*/ 2194 w 2253"/>
                <a:gd name="T3" fmla="*/ 0 h 118"/>
                <a:gd name="T4" fmla="*/ 2213 w 2253"/>
                <a:gd name="T5" fmla="*/ 3 h 118"/>
                <a:gd name="T6" fmla="*/ 2229 w 2253"/>
                <a:gd name="T7" fmla="*/ 12 h 118"/>
                <a:gd name="T8" fmla="*/ 2242 w 2253"/>
                <a:gd name="T9" fmla="*/ 24 h 118"/>
                <a:gd name="T10" fmla="*/ 2250 w 2253"/>
                <a:gd name="T11" fmla="*/ 41 h 118"/>
                <a:gd name="T12" fmla="*/ 2253 w 2253"/>
                <a:gd name="T13" fmla="*/ 59 h 118"/>
                <a:gd name="T14" fmla="*/ 2250 w 2253"/>
                <a:gd name="T15" fmla="*/ 78 h 118"/>
                <a:gd name="T16" fmla="*/ 2242 w 2253"/>
                <a:gd name="T17" fmla="*/ 94 h 118"/>
                <a:gd name="T18" fmla="*/ 2229 w 2253"/>
                <a:gd name="T19" fmla="*/ 107 h 118"/>
                <a:gd name="T20" fmla="*/ 2213 w 2253"/>
                <a:gd name="T21" fmla="*/ 115 h 118"/>
                <a:gd name="T22" fmla="*/ 2194 w 2253"/>
                <a:gd name="T23" fmla="*/ 118 h 118"/>
                <a:gd name="T24" fmla="*/ 59 w 2253"/>
                <a:gd name="T25" fmla="*/ 118 h 118"/>
                <a:gd name="T26" fmla="*/ 40 w 2253"/>
                <a:gd name="T27" fmla="*/ 115 h 118"/>
                <a:gd name="T28" fmla="*/ 24 w 2253"/>
                <a:gd name="T29" fmla="*/ 107 h 118"/>
                <a:gd name="T30" fmla="*/ 11 w 2253"/>
                <a:gd name="T31" fmla="*/ 94 h 118"/>
                <a:gd name="T32" fmla="*/ 3 w 2253"/>
                <a:gd name="T33" fmla="*/ 78 h 118"/>
                <a:gd name="T34" fmla="*/ 0 w 2253"/>
                <a:gd name="T35" fmla="*/ 59 h 118"/>
                <a:gd name="T36" fmla="*/ 3 w 2253"/>
                <a:gd name="T37" fmla="*/ 41 h 118"/>
                <a:gd name="T38" fmla="*/ 11 w 2253"/>
                <a:gd name="T39" fmla="*/ 24 h 118"/>
                <a:gd name="T40" fmla="*/ 24 w 2253"/>
                <a:gd name="T41" fmla="*/ 12 h 118"/>
                <a:gd name="T42" fmla="*/ 40 w 2253"/>
                <a:gd name="T43" fmla="*/ 3 h 118"/>
                <a:gd name="T44" fmla="*/ 59 w 2253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53" h="118">
                  <a:moveTo>
                    <a:pt x="59" y="0"/>
                  </a:moveTo>
                  <a:lnTo>
                    <a:pt x="2194" y="0"/>
                  </a:lnTo>
                  <a:lnTo>
                    <a:pt x="2213" y="3"/>
                  </a:lnTo>
                  <a:lnTo>
                    <a:pt x="2229" y="12"/>
                  </a:lnTo>
                  <a:lnTo>
                    <a:pt x="2242" y="24"/>
                  </a:lnTo>
                  <a:lnTo>
                    <a:pt x="2250" y="41"/>
                  </a:lnTo>
                  <a:lnTo>
                    <a:pt x="2253" y="59"/>
                  </a:lnTo>
                  <a:lnTo>
                    <a:pt x="2250" y="78"/>
                  </a:lnTo>
                  <a:lnTo>
                    <a:pt x="2242" y="94"/>
                  </a:lnTo>
                  <a:lnTo>
                    <a:pt x="2229" y="107"/>
                  </a:lnTo>
                  <a:lnTo>
                    <a:pt x="2213" y="115"/>
                  </a:lnTo>
                  <a:lnTo>
                    <a:pt x="2194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7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45">
              <a:extLst>
                <a:ext uri="{FF2B5EF4-FFF2-40B4-BE49-F238E27FC236}">
                  <a16:creationId xmlns:a16="http://schemas.microsoft.com/office/drawing/2014/main" id="{10EBF871-6881-57BE-F624-1810195AA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2493"/>
              <a:ext cx="205" cy="11"/>
            </a:xfrm>
            <a:custGeom>
              <a:avLst/>
              <a:gdLst>
                <a:gd name="T0" fmla="*/ 59 w 2253"/>
                <a:gd name="T1" fmla="*/ 0 h 118"/>
                <a:gd name="T2" fmla="*/ 2194 w 2253"/>
                <a:gd name="T3" fmla="*/ 0 h 118"/>
                <a:gd name="T4" fmla="*/ 2213 w 2253"/>
                <a:gd name="T5" fmla="*/ 3 h 118"/>
                <a:gd name="T6" fmla="*/ 2229 w 2253"/>
                <a:gd name="T7" fmla="*/ 11 h 118"/>
                <a:gd name="T8" fmla="*/ 2242 w 2253"/>
                <a:gd name="T9" fmla="*/ 23 h 118"/>
                <a:gd name="T10" fmla="*/ 2250 w 2253"/>
                <a:gd name="T11" fmla="*/ 40 h 118"/>
                <a:gd name="T12" fmla="*/ 2253 w 2253"/>
                <a:gd name="T13" fmla="*/ 59 h 118"/>
                <a:gd name="T14" fmla="*/ 2250 w 2253"/>
                <a:gd name="T15" fmla="*/ 77 h 118"/>
                <a:gd name="T16" fmla="*/ 2242 w 2253"/>
                <a:gd name="T17" fmla="*/ 94 h 118"/>
                <a:gd name="T18" fmla="*/ 2229 w 2253"/>
                <a:gd name="T19" fmla="*/ 106 h 118"/>
                <a:gd name="T20" fmla="*/ 2213 w 2253"/>
                <a:gd name="T21" fmla="*/ 115 h 118"/>
                <a:gd name="T22" fmla="*/ 2194 w 2253"/>
                <a:gd name="T23" fmla="*/ 118 h 118"/>
                <a:gd name="T24" fmla="*/ 59 w 2253"/>
                <a:gd name="T25" fmla="*/ 118 h 118"/>
                <a:gd name="T26" fmla="*/ 40 w 2253"/>
                <a:gd name="T27" fmla="*/ 115 h 118"/>
                <a:gd name="T28" fmla="*/ 24 w 2253"/>
                <a:gd name="T29" fmla="*/ 106 h 118"/>
                <a:gd name="T30" fmla="*/ 11 w 2253"/>
                <a:gd name="T31" fmla="*/ 94 h 118"/>
                <a:gd name="T32" fmla="*/ 3 w 2253"/>
                <a:gd name="T33" fmla="*/ 77 h 118"/>
                <a:gd name="T34" fmla="*/ 0 w 2253"/>
                <a:gd name="T35" fmla="*/ 59 h 118"/>
                <a:gd name="T36" fmla="*/ 3 w 2253"/>
                <a:gd name="T37" fmla="*/ 40 h 118"/>
                <a:gd name="T38" fmla="*/ 11 w 2253"/>
                <a:gd name="T39" fmla="*/ 23 h 118"/>
                <a:gd name="T40" fmla="*/ 24 w 2253"/>
                <a:gd name="T41" fmla="*/ 11 h 118"/>
                <a:gd name="T42" fmla="*/ 40 w 2253"/>
                <a:gd name="T43" fmla="*/ 3 h 118"/>
                <a:gd name="T44" fmla="*/ 59 w 2253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53" h="118">
                  <a:moveTo>
                    <a:pt x="59" y="0"/>
                  </a:moveTo>
                  <a:lnTo>
                    <a:pt x="2194" y="0"/>
                  </a:lnTo>
                  <a:lnTo>
                    <a:pt x="2213" y="3"/>
                  </a:lnTo>
                  <a:lnTo>
                    <a:pt x="2229" y="11"/>
                  </a:lnTo>
                  <a:lnTo>
                    <a:pt x="2242" y="23"/>
                  </a:lnTo>
                  <a:lnTo>
                    <a:pt x="2250" y="40"/>
                  </a:lnTo>
                  <a:lnTo>
                    <a:pt x="2253" y="59"/>
                  </a:lnTo>
                  <a:lnTo>
                    <a:pt x="2250" y="77"/>
                  </a:lnTo>
                  <a:lnTo>
                    <a:pt x="2242" y="94"/>
                  </a:lnTo>
                  <a:lnTo>
                    <a:pt x="2229" y="106"/>
                  </a:lnTo>
                  <a:lnTo>
                    <a:pt x="2213" y="115"/>
                  </a:lnTo>
                  <a:lnTo>
                    <a:pt x="2194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7"/>
                  </a:lnTo>
                  <a:lnTo>
                    <a:pt x="0" y="59"/>
                  </a:lnTo>
                  <a:lnTo>
                    <a:pt x="3" y="40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46">
              <a:extLst>
                <a:ext uri="{FF2B5EF4-FFF2-40B4-BE49-F238E27FC236}">
                  <a16:creationId xmlns:a16="http://schemas.microsoft.com/office/drawing/2014/main" id="{859C25B8-C7C6-DFAD-7F0B-37A95DBBE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2515"/>
              <a:ext cx="151" cy="10"/>
            </a:xfrm>
            <a:custGeom>
              <a:avLst/>
              <a:gdLst>
                <a:gd name="T0" fmla="*/ 59 w 1660"/>
                <a:gd name="T1" fmla="*/ 0 h 118"/>
                <a:gd name="T2" fmla="*/ 1601 w 1660"/>
                <a:gd name="T3" fmla="*/ 0 h 118"/>
                <a:gd name="T4" fmla="*/ 1620 w 1660"/>
                <a:gd name="T5" fmla="*/ 3 h 118"/>
                <a:gd name="T6" fmla="*/ 1636 w 1660"/>
                <a:gd name="T7" fmla="*/ 11 h 118"/>
                <a:gd name="T8" fmla="*/ 1649 w 1660"/>
                <a:gd name="T9" fmla="*/ 24 h 118"/>
                <a:gd name="T10" fmla="*/ 1657 w 1660"/>
                <a:gd name="T11" fmla="*/ 40 h 118"/>
                <a:gd name="T12" fmla="*/ 1660 w 1660"/>
                <a:gd name="T13" fmla="*/ 59 h 118"/>
                <a:gd name="T14" fmla="*/ 1657 w 1660"/>
                <a:gd name="T15" fmla="*/ 78 h 118"/>
                <a:gd name="T16" fmla="*/ 1649 w 1660"/>
                <a:gd name="T17" fmla="*/ 94 h 118"/>
                <a:gd name="T18" fmla="*/ 1636 w 1660"/>
                <a:gd name="T19" fmla="*/ 107 h 118"/>
                <a:gd name="T20" fmla="*/ 1620 w 1660"/>
                <a:gd name="T21" fmla="*/ 115 h 118"/>
                <a:gd name="T22" fmla="*/ 1601 w 1660"/>
                <a:gd name="T23" fmla="*/ 118 h 118"/>
                <a:gd name="T24" fmla="*/ 59 w 1660"/>
                <a:gd name="T25" fmla="*/ 118 h 118"/>
                <a:gd name="T26" fmla="*/ 40 w 1660"/>
                <a:gd name="T27" fmla="*/ 115 h 118"/>
                <a:gd name="T28" fmla="*/ 24 w 1660"/>
                <a:gd name="T29" fmla="*/ 107 h 118"/>
                <a:gd name="T30" fmla="*/ 11 w 1660"/>
                <a:gd name="T31" fmla="*/ 94 h 118"/>
                <a:gd name="T32" fmla="*/ 3 w 1660"/>
                <a:gd name="T33" fmla="*/ 78 h 118"/>
                <a:gd name="T34" fmla="*/ 0 w 1660"/>
                <a:gd name="T35" fmla="*/ 59 h 118"/>
                <a:gd name="T36" fmla="*/ 3 w 1660"/>
                <a:gd name="T37" fmla="*/ 40 h 118"/>
                <a:gd name="T38" fmla="*/ 11 w 1660"/>
                <a:gd name="T39" fmla="*/ 24 h 118"/>
                <a:gd name="T40" fmla="*/ 24 w 1660"/>
                <a:gd name="T41" fmla="*/ 11 h 118"/>
                <a:gd name="T42" fmla="*/ 40 w 1660"/>
                <a:gd name="T43" fmla="*/ 3 h 118"/>
                <a:gd name="T44" fmla="*/ 59 w 1660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60" h="118">
                  <a:moveTo>
                    <a:pt x="59" y="0"/>
                  </a:moveTo>
                  <a:lnTo>
                    <a:pt x="1601" y="0"/>
                  </a:lnTo>
                  <a:lnTo>
                    <a:pt x="1620" y="3"/>
                  </a:lnTo>
                  <a:lnTo>
                    <a:pt x="1636" y="11"/>
                  </a:lnTo>
                  <a:lnTo>
                    <a:pt x="1649" y="24"/>
                  </a:lnTo>
                  <a:lnTo>
                    <a:pt x="1657" y="40"/>
                  </a:lnTo>
                  <a:lnTo>
                    <a:pt x="1660" y="59"/>
                  </a:lnTo>
                  <a:lnTo>
                    <a:pt x="1657" y="78"/>
                  </a:lnTo>
                  <a:lnTo>
                    <a:pt x="1649" y="94"/>
                  </a:lnTo>
                  <a:lnTo>
                    <a:pt x="1636" y="107"/>
                  </a:lnTo>
                  <a:lnTo>
                    <a:pt x="1620" y="115"/>
                  </a:lnTo>
                  <a:lnTo>
                    <a:pt x="1601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7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47">
              <a:extLst>
                <a:ext uri="{FF2B5EF4-FFF2-40B4-BE49-F238E27FC236}">
                  <a16:creationId xmlns:a16="http://schemas.microsoft.com/office/drawing/2014/main" id="{41B151C4-32C7-7217-1CBB-67BF194B5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2558"/>
              <a:ext cx="205" cy="11"/>
            </a:xfrm>
            <a:custGeom>
              <a:avLst/>
              <a:gdLst>
                <a:gd name="T0" fmla="*/ 59 w 2253"/>
                <a:gd name="T1" fmla="*/ 0 h 119"/>
                <a:gd name="T2" fmla="*/ 2194 w 2253"/>
                <a:gd name="T3" fmla="*/ 0 h 119"/>
                <a:gd name="T4" fmla="*/ 2213 w 2253"/>
                <a:gd name="T5" fmla="*/ 3 h 119"/>
                <a:gd name="T6" fmla="*/ 2229 w 2253"/>
                <a:gd name="T7" fmla="*/ 11 h 119"/>
                <a:gd name="T8" fmla="*/ 2242 w 2253"/>
                <a:gd name="T9" fmla="*/ 25 h 119"/>
                <a:gd name="T10" fmla="*/ 2250 w 2253"/>
                <a:gd name="T11" fmla="*/ 40 h 119"/>
                <a:gd name="T12" fmla="*/ 2253 w 2253"/>
                <a:gd name="T13" fmla="*/ 60 h 119"/>
                <a:gd name="T14" fmla="*/ 2250 w 2253"/>
                <a:gd name="T15" fmla="*/ 78 h 119"/>
                <a:gd name="T16" fmla="*/ 2242 w 2253"/>
                <a:gd name="T17" fmla="*/ 94 h 119"/>
                <a:gd name="T18" fmla="*/ 2229 w 2253"/>
                <a:gd name="T19" fmla="*/ 107 h 119"/>
                <a:gd name="T20" fmla="*/ 2213 w 2253"/>
                <a:gd name="T21" fmla="*/ 116 h 119"/>
                <a:gd name="T22" fmla="*/ 2194 w 2253"/>
                <a:gd name="T23" fmla="*/ 119 h 119"/>
                <a:gd name="T24" fmla="*/ 59 w 2253"/>
                <a:gd name="T25" fmla="*/ 119 h 119"/>
                <a:gd name="T26" fmla="*/ 40 w 2253"/>
                <a:gd name="T27" fmla="*/ 116 h 119"/>
                <a:gd name="T28" fmla="*/ 24 w 2253"/>
                <a:gd name="T29" fmla="*/ 107 h 119"/>
                <a:gd name="T30" fmla="*/ 11 w 2253"/>
                <a:gd name="T31" fmla="*/ 94 h 119"/>
                <a:gd name="T32" fmla="*/ 3 w 2253"/>
                <a:gd name="T33" fmla="*/ 78 h 119"/>
                <a:gd name="T34" fmla="*/ 0 w 2253"/>
                <a:gd name="T35" fmla="*/ 60 h 119"/>
                <a:gd name="T36" fmla="*/ 3 w 2253"/>
                <a:gd name="T37" fmla="*/ 40 h 119"/>
                <a:gd name="T38" fmla="*/ 11 w 2253"/>
                <a:gd name="T39" fmla="*/ 25 h 119"/>
                <a:gd name="T40" fmla="*/ 24 w 2253"/>
                <a:gd name="T41" fmla="*/ 11 h 119"/>
                <a:gd name="T42" fmla="*/ 40 w 2253"/>
                <a:gd name="T43" fmla="*/ 3 h 119"/>
                <a:gd name="T44" fmla="*/ 59 w 2253"/>
                <a:gd name="T4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53" h="119">
                  <a:moveTo>
                    <a:pt x="59" y="0"/>
                  </a:moveTo>
                  <a:lnTo>
                    <a:pt x="2194" y="0"/>
                  </a:lnTo>
                  <a:lnTo>
                    <a:pt x="2213" y="3"/>
                  </a:lnTo>
                  <a:lnTo>
                    <a:pt x="2229" y="11"/>
                  </a:lnTo>
                  <a:lnTo>
                    <a:pt x="2242" y="25"/>
                  </a:lnTo>
                  <a:lnTo>
                    <a:pt x="2250" y="40"/>
                  </a:lnTo>
                  <a:lnTo>
                    <a:pt x="2253" y="60"/>
                  </a:lnTo>
                  <a:lnTo>
                    <a:pt x="2250" y="78"/>
                  </a:lnTo>
                  <a:lnTo>
                    <a:pt x="2242" y="94"/>
                  </a:lnTo>
                  <a:lnTo>
                    <a:pt x="2229" y="107"/>
                  </a:lnTo>
                  <a:lnTo>
                    <a:pt x="2213" y="116"/>
                  </a:lnTo>
                  <a:lnTo>
                    <a:pt x="2194" y="119"/>
                  </a:lnTo>
                  <a:lnTo>
                    <a:pt x="59" y="119"/>
                  </a:lnTo>
                  <a:lnTo>
                    <a:pt x="40" y="116"/>
                  </a:lnTo>
                  <a:lnTo>
                    <a:pt x="24" y="107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60"/>
                  </a:lnTo>
                  <a:lnTo>
                    <a:pt x="3" y="40"/>
                  </a:lnTo>
                  <a:lnTo>
                    <a:pt x="11" y="25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48">
              <a:extLst>
                <a:ext uri="{FF2B5EF4-FFF2-40B4-BE49-F238E27FC236}">
                  <a16:creationId xmlns:a16="http://schemas.microsoft.com/office/drawing/2014/main" id="{9C616694-F7CF-5AD1-E083-1D7F7FF81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2579"/>
              <a:ext cx="205" cy="11"/>
            </a:xfrm>
            <a:custGeom>
              <a:avLst/>
              <a:gdLst>
                <a:gd name="T0" fmla="*/ 59 w 2253"/>
                <a:gd name="T1" fmla="*/ 0 h 119"/>
                <a:gd name="T2" fmla="*/ 2194 w 2253"/>
                <a:gd name="T3" fmla="*/ 0 h 119"/>
                <a:gd name="T4" fmla="*/ 2213 w 2253"/>
                <a:gd name="T5" fmla="*/ 3 h 119"/>
                <a:gd name="T6" fmla="*/ 2229 w 2253"/>
                <a:gd name="T7" fmla="*/ 11 h 119"/>
                <a:gd name="T8" fmla="*/ 2242 w 2253"/>
                <a:gd name="T9" fmla="*/ 25 h 119"/>
                <a:gd name="T10" fmla="*/ 2250 w 2253"/>
                <a:gd name="T11" fmla="*/ 41 h 119"/>
                <a:gd name="T12" fmla="*/ 2253 w 2253"/>
                <a:gd name="T13" fmla="*/ 59 h 119"/>
                <a:gd name="T14" fmla="*/ 2250 w 2253"/>
                <a:gd name="T15" fmla="*/ 78 h 119"/>
                <a:gd name="T16" fmla="*/ 2242 w 2253"/>
                <a:gd name="T17" fmla="*/ 94 h 119"/>
                <a:gd name="T18" fmla="*/ 2229 w 2253"/>
                <a:gd name="T19" fmla="*/ 108 h 119"/>
                <a:gd name="T20" fmla="*/ 2213 w 2253"/>
                <a:gd name="T21" fmla="*/ 116 h 119"/>
                <a:gd name="T22" fmla="*/ 2194 w 2253"/>
                <a:gd name="T23" fmla="*/ 119 h 119"/>
                <a:gd name="T24" fmla="*/ 59 w 2253"/>
                <a:gd name="T25" fmla="*/ 119 h 119"/>
                <a:gd name="T26" fmla="*/ 40 w 2253"/>
                <a:gd name="T27" fmla="*/ 116 h 119"/>
                <a:gd name="T28" fmla="*/ 24 w 2253"/>
                <a:gd name="T29" fmla="*/ 108 h 119"/>
                <a:gd name="T30" fmla="*/ 11 w 2253"/>
                <a:gd name="T31" fmla="*/ 94 h 119"/>
                <a:gd name="T32" fmla="*/ 3 w 2253"/>
                <a:gd name="T33" fmla="*/ 78 h 119"/>
                <a:gd name="T34" fmla="*/ 0 w 2253"/>
                <a:gd name="T35" fmla="*/ 59 h 119"/>
                <a:gd name="T36" fmla="*/ 3 w 2253"/>
                <a:gd name="T37" fmla="*/ 41 h 119"/>
                <a:gd name="T38" fmla="*/ 11 w 2253"/>
                <a:gd name="T39" fmla="*/ 25 h 119"/>
                <a:gd name="T40" fmla="*/ 24 w 2253"/>
                <a:gd name="T41" fmla="*/ 11 h 119"/>
                <a:gd name="T42" fmla="*/ 40 w 2253"/>
                <a:gd name="T43" fmla="*/ 3 h 119"/>
                <a:gd name="T44" fmla="*/ 59 w 2253"/>
                <a:gd name="T4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53" h="119">
                  <a:moveTo>
                    <a:pt x="59" y="0"/>
                  </a:moveTo>
                  <a:lnTo>
                    <a:pt x="2194" y="0"/>
                  </a:lnTo>
                  <a:lnTo>
                    <a:pt x="2213" y="3"/>
                  </a:lnTo>
                  <a:lnTo>
                    <a:pt x="2229" y="11"/>
                  </a:lnTo>
                  <a:lnTo>
                    <a:pt x="2242" y="25"/>
                  </a:lnTo>
                  <a:lnTo>
                    <a:pt x="2250" y="41"/>
                  </a:lnTo>
                  <a:lnTo>
                    <a:pt x="2253" y="59"/>
                  </a:lnTo>
                  <a:lnTo>
                    <a:pt x="2250" y="78"/>
                  </a:lnTo>
                  <a:lnTo>
                    <a:pt x="2242" y="94"/>
                  </a:lnTo>
                  <a:lnTo>
                    <a:pt x="2229" y="108"/>
                  </a:lnTo>
                  <a:lnTo>
                    <a:pt x="2213" y="116"/>
                  </a:lnTo>
                  <a:lnTo>
                    <a:pt x="2194" y="119"/>
                  </a:lnTo>
                  <a:lnTo>
                    <a:pt x="59" y="119"/>
                  </a:lnTo>
                  <a:lnTo>
                    <a:pt x="40" y="116"/>
                  </a:lnTo>
                  <a:lnTo>
                    <a:pt x="24" y="108"/>
                  </a:lnTo>
                  <a:lnTo>
                    <a:pt x="11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49">
              <a:extLst>
                <a:ext uri="{FF2B5EF4-FFF2-40B4-BE49-F238E27FC236}">
                  <a16:creationId xmlns:a16="http://schemas.microsoft.com/office/drawing/2014/main" id="{71DF8736-AF90-C3CF-E94E-AFA7C6B4A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2601"/>
              <a:ext cx="151" cy="11"/>
            </a:xfrm>
            <a:custGeom>
              <a:avLst/>
              <a:gdLst>
                <a:gd name="T0" fmla="*/ 59 w 1660"/>
                <a:gd name="T1" fmla="*/ 0 h 119"/>
                <a:gd name="T2" fmla="*/ 1601 w 1660"/>
                <a:gd name="T3" fmla="*/ 0 h 119"/>
                <a:gd name="T4" fmla="*/ 1620 w 1660"/>
                <a:gd name="T5" fmla="*/ 4 h 119"/>
                <a:gd name="T6" fmla="*/ 1636 w 1660"/>
                <a:gd name="T7" fmla="*/ 12 h 119"/>
                <a:gd name="T8" fmla="*/ 1649 w 1660"/>
                <a:gd name="T9" fmla="*/ 24 h 119"/>
                <a:gd name="T10" fmla="*/ 1657 w 1660"/>
                <a:gd name="T11" fmla="*/ 41 h 119"/>
                <a:gd name="T12" fmla="*/ 1660 w 1660"/>
                <a:gd name="T13" fmla="*/ 60 h 119"/>
                <a:gd name="T14" fmla="*/ 1657 w 1660"/>
                <a:gd name="T15" fmla="*/ 78 h 119"/>
                <a:gd name="T16" fmla="*/ 1649 w 1660"/>
                <a:gd name="T17" fmla="*/ 95 h 119"/>
                <a:gd name="T18" fmla="*/ 1636 w 1660"/>
                <a:gd name="T19" fmla="*/ 107 h 119"/>
                <a:gd name="T20" fmla="*/ 1620 w 1660"/>
                <a:gd name="T21" fmla="*/ 117 h 119"/>
                <a:gd name="T22" fmla="*/ 1601 w 1660"/>
                <a:gd name="T23" fmla="*/ 119 h 119"/>
                <a:gd name="T24" fmla="*/ 59 w 1660"/>
                <a:gd name="T25" fmla="*/ 119 h 119"/>
                <a:gd name="T26" fmla="*/ 40 w 1660"/>
                <a:gd name="T27" fmla="*/ 117 h 119"/>
                <a:gd name="T28" fmla="*/ 24 w 1660"/>
                <a:gd name="T29" fmla="*/ 107 h 119"/>
                <a:gd name="T30" fmla="*/ 11 w 1660"/>
                <a:gd name="T31" fmla="*/ 95 h 119"/>
                <a:gd name="T32" fmla="*/ 3 w 1660"/>
                <a:gd name="T33" fmla="*/ 78 h 119"/>
                <a:gd name="T34" fmla="*/ 0 w 1660"/>
                <a:gd name="T35" fmla="*/ 60 h 119"/>
                <a:gd name="T36" fmla="*/ 3 w 1660"/>
                <a:gd name="T37" fmla="*/ 41 h 119"/>
                <a:gd name="T38" fmla="*/ 11 w 1660"/>
                <a:gd name="T39" fmla="*/ 24 h 119"/>
                <a:gd name="T40" fmla="*/ 24 w 1660"/>
                <a:gd name="T41" fmla="*/ 12 h 119"/>
                <a:gd name="T42" fmla="*/ 40 w 1660"/>
                <a:gd name="T43" fmla="*/ 4 h 119"/>
                <a:gd name="T44" fmla="*/ 59 w 1660"/>
                <a:gd name="T4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60" h="119">
                  <a:moveTo>
                    <a:pt x="59" y="0"/>
                  </a:moveTo>
                  <a:lnTo>
                    <a:pt x="1601" y="0"/>
                  </a:lnTo>
                  <a:lnTo>
                    <a:pt x="1620" y="4"/>
                  </a:lnTo>
                  <a:lnTo>
                    <a:pt x="1636" y="12"/>
                  </a:lnTo>
                  <a:lnTo>
                    <a:pt x="1649" y="24"/>
                  </a:lnTo>
                  <a:lnTo>
                    <a:pt x="1657" y="41"/>
                  </a:lnTo>
                  <a:lnTo>
                    <a:pt x="1660" y="60"/>
                  </a:lnTo>
                  <a:lnTo>
                    <a:pt x="1657" y="78"/>
                  </a:lnTo>
                  <a:lnTo>
                    <a:pt x="1649" y="95"/>
                  </a:lnTo>
                  <a:lnTo>
                    <a:pt x="1636" y="107"/>
                  </a:lnTo>
                  <a:lnTo>
                    <a:pt x="1620" y="117"/>
                  </a:lnTo>
                  <a:lnTo>
                    <a:pt x="1601" y="119"/>
                  </a:lnTo>
                  <a:lnTo>
                    <a:pt x="59" y="119"/>
                  </a:lnTo>
                  <a:lnTo>
                    <a:pt x="40" y="117"/>
                  </a:lnTo>
                  <a:lnTo>
                    <a:pt x="24" y="107"/>
                  </a:lnTo>
                  <a:lnTo>
                    <a:pt x="11" y="95"/>
                  </a:lnTo>
                  <a:lnTo>
                    <a:pt x="3" y="78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4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50">
              <a:extLst>
                <a:ext uri="{FF2B5EF4-FFF2-40B4-BE49-F238E27FC236}">
                  <a16:creationId xmlns:a16="http://schemas.microsoft.com/office/drawing/2014/main" id="{BC18A046-8DF8-AE86-D092-33D8503E5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2644"/>
              <a:ext cx="205" cy="11"/>
            </a:xfrm>
            <a:custGeom>
              <a:avLst/>
              <a:gdLst>
                <a:gd name="T0" fmla="*/ 59 w 2253"/>
                <a:gd name="T1" fmla="*/ 0 h 118"/>
                <a:gd name="T2" fmla="*/ 2194 w 2253"/>
                <a:gd name="T3" fmla="*/ 0 h 118"/>
                <a:gd name="T4" fmla="*/ 2213 w 2253"/>
                <a:gd name="T5" fmla="*/ 3 h 118"/>
                <a:gd name="T6" fmla="*/ 2229 w 2253"/>
                <a:gd name="T7" fmla="*/ 12 h 118"/>
                <a:gd name="T8" fmla="*/ 2242 w 2253"/>
                <a:gd name="T9" fmla="*/ 24 h 118"/>
                <a:gd name="T10" fmla="*/ 2250 w 2253"/>
                <a:gd name="T11" fmla="*/ 41 h 118"/>
                <a:gd name="T12" fmla="*/ 2253 w 2253"/>
                <a:gd name="T13" fmla="*/ 59 h 118"/>
                <a:gd name="T14" fmla="*/ 2250 w 2253"/>
                <a:gd name="T15" fmla="*/ 78 h 118"/>
                <a:gd name="T16" fmla="*/ 2242 w 2253"/>
                <a:gd name="T17" fmla="*/ 95 h 118"/>
                <a:gd name="T18" fmla="*/ 2229 w 2253"/>
                <a:gd name="T19" fmla="*/ 107 h 118"/>
                <a:gd name="T20" fmla="*/ 2213 w 2253"/>
                <a:gd name="T21" fmla="*/ 115 h 118"/>
                <a:gd name="T22" fmla="*/ 2194 w 2253"/>
                <a:gd name="T23" fmla="*/ 118 h 118"/>
                <a:gd name="T24" fmla="*/ 59 w 2253"/>
                <a:gd name="T25" fmla="*/ 118 h 118"/>
                <a:gd name="T26" fmla="*/ 40 w 2253"/>
                <a:gd name="T27" fmla="*/ 115 h 118"/>
                <a:gd name="T28" fmla="*/ 24 w 2253"/>
                <a:gd name="T29" fmla="*/ 107 h 118"/>
                <a:gd name="T30" fmla="*/ 11 w 2253"/>
                <a:gd name="T31" fmla="*/ 95 h 118"/>
                <a:gd name="T32" fmla="*/ 3 w 2253"/>
                <a:gd name="T33" fmla="*/ 78 h 118"/>
                <a:gd name="T34" fmla="*/ 0 w 2253"/>
                <a:gd name="T35" fmla="*/ 59 h 118"/>
                <a:gd name="T36" fmla="*/ 3 w 2253"/>
                <a:gd name="T37" fmla="*/ 41 h 118"/>
                <a:gd name="T38" fmla="*/ 11 w 2253"/>
                <a:gd name="T39" fmla="*/ 24 h 118"/>
                <a:gd name="T40" fmla="*/ 24 w 2253"/>
                <a:gd name="T41" fmla="*/ 12 h 118"/>
                <a:gd name="T42" fmla="*/ 40 w 2253"/>
                <a:gd name="T43" fmla="*/ 3 h 118"/>
                <a:gd name="T44" fmla="*/ 59 w 2253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53" h="118">
                  <a:moveTo>
                    <a:pt x="59" y="0"/>
                  </a:moveTo>
                  <a:lnTo>
                    <a:pt x="2194" y="0"/>
                  </a:lnTo>
                  <a:lnTo>
                    <a:pt x="2213" y="3"/>
                  </a:lnTo>
                  <a:lnTo>
                    <a:pt x="2229" y="12"/>
                  </a:lnTo>
                  <a:lnTo>
                    <a:pt x="2242" y="24"/>
                  </a:lnTo>
                  <a:lnTo>
                    <a:pt x="2250" y="41"/>
                  </a:lnTo>
                  <a:lnTo>
                    <a:pt x="2253" y="59"/>
                  </a:lnTo>
                  <a:lnTo>
                    <a:pt x="2250" y="78"/>
                  </a:lnTo>
                  <a:lnTo>
                    <a:pt x="2242" y="95"/>
                  </a:lnTo>
                  <a:lnTo>
                    <a:pt x="2229" y="107"/>
                  </a:lnTo>
                  <a:lnTo>
                    <a:pt x="2213" y="115"/>
                  </a:lnTo>
                  <a:lnTo>
                    <a:pt x="2194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7"/>
                  </a:lnTo>
                  <a:lnTo>
                    <a:pt x="11" y="95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51">
              <a:extLst>
                <a:ext uri="{FF2B5EF4-FFF2-40B4-BE49-F238E27FC236}">
                  <a16:creationId xmlns:a16="http://schemas.microsoft.com/office/drawing/2014/main" id="{328880FB-5E50-4112-53CB-A6D10E1D1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2666"/>
              <a:ext cx="205" cy="10"/>
            </a:xfrm>
            <a:custGeom>
              <a:avLst/>
              <a:gdLst>
                <a:gd name="T0" fmla="*/ 59 w 2253"/>
                <a:gd name="T1" fmla="*/ 0 h 118"/>
                <a:gd name="T2" fmla="*/ 2194 w 2253"/>
                <a:gd name="T3" fmla="*/ 0 h 118"/>
                <a:gd name="T4" fmla="*/ 2213 w 2253"/>
                <a:gd name="T5" fmla="*/ 3 h 118"/>
                <a:gd name="T6" fmla="*/ 2229 w 2253"/>
                <a:gd name="T7" fmla="*/ 11 h 118"/>
                <a:gd name="T8" fmla="*/ 2242 w 2253"/>
                <a:gd name="T9" fmla="*/ 24 h 118"/>
                <a:gd name="T10" fmla="*/ 2250 w 2253"/>
                <a:gd name="T11" fmla="*/ 40 h 118"/>
                <a:gd name="T12" fmla="*/ 2253 w 2253"/>
                <a:gd name="T13" fmla="*/ 59 h 118"/>
                <a:gd name="T14" fmla="*/ 2250 w 2253"/>
                <a:gd name="T15" fmla="*/ 77 h 118"/>
                <a:gd name="T16" fmla="*/ 2242 w 2253"/>
                <a:gd name="T17" fmla="*/ 94 h 118"/>
                <a:gd name="T18" fmla="*/ 2229 w 2253"/>
                <a:gd name="T19" fmla="*/ 106 h 118"/>
                <a:gd name="T20" fmla="*/ 2213 w 2253"/>
                <a:gd name="T21" fmla="*/ 115 h 118"/>
                <a:gd name="T22" fmla="*/ 2194 w 2253"/>
                <a:gd name="T23" fmla="*/ 118 h 118"/>
                <a:gd name="T24" fmla="*/ 59 w 2253"/>
                <a:gd name="T25" fmla="*/ 118 h 118"/>
                <a:gd name="T26" fmla="*/ 40 w 2253"/>
                <a:gd name="T27" fmla="*/ 115 h 118"/>
                <a:gd name="T28" fmla="*/ 24 w 2253"/>
                <a:gd name="T29" fmla="*/ 106 h 118"/>
                <a:gd name="T30" fmla="*/ 11 w 2253"/>
                <a:gd name="T31" fmla="*/ 94 h 118"/>
                <a:gd name="T32" fmla="*/ 3 w 2253"/>
                <a:gd name="T33" fmla="*/ 77 h 118"/>
                <a:gd name="T34" fmla="*/ 0 w 2253"/>
                <a:gd name="T35" fmla="*/ 59 h 118"/>
                <a:gd name="T36" fmla="*/ 3 w 2253"/>
                <a:gd name="T37" fmla="*/ 40 h 118"/>
                <a:gd name="T38" fmla="*/ 11 w 2253"/>
                <a:gd name="T39" fmla="*/ 24 h 118"/>
                <a:gd name="T40" fmla="*/ 24 w 2253"/>
                <a:gd name="T41" fmla="*/ 11 h 118"/>
                <a:gd name="T42" fmla="*/ 40 w 2253"/>
                <a:gd name="T43" fmla="*/ 3 h 118"/>
                <a:gd name="T44" fmla="*/ 59 w 2253"/>
                <a:gd name="T4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53" h="118">
                  <a:moveTo>
                    <a:pt x="59" y="0"/>
                  </a:moveTo>
                  <a:lnTo>
                    <a:pt x="2194" y="0"/>
                  </a:lnTo>
                  <a:lnTo>
                    <a:pt x="2213" y="3"/>
                  </a:lnTo>
                  <a:lnTo>
                    <a:pt x="2229" y="11"/>
                  </a:lnTo>
                  <a:lnTo>
                    <a:pt x="2242" y="24"/>
                  </a:lnTo>
                  <a:lnTo>
                    <a:pt x="2250" y="40"/>
                  </a:lnTo>
                  <a:lnTo>
                    <a:pt x="2253" y="59"/>
                  </a:lnTo>
                  <a:lnTo>
                    <a:pt x="2250" y="77"/>
                  </a:lnTo>
                  <a:lnTo>
                    <a:pt x="2242" y="94"/>
                  </a:lnTo>
                  <a:lnTo>
                    <a:pt x="2229" y="106"/>
                  </a:lnTo>
                  <a:lnTo>
                    <a:pt x="2213" y="115"/>
                  </a:lnTo>
                  <a:lnTo>
                    <a:pt x="2194" y="118"/>
                  </a:lnTo>
                  <a:lnTo>
                    <a:pt x="59" y="118"/>
                  </a:lnTo>
                  <a:lnTo>
                    <a:pt x="40" y="115"/>
                  </a:lnTo>
                  <a:lnTo>
                    <a:pt x="24" y="106"/>
                  </a:lnTo>
                  <a:lnTo>
                    <a:pt x="11" y="94"/>
                  </a:lnTo>
                  <a:lnTo>
                    <a:pt x="3" y="77"/>
                  </a:lnTo>
                  <a:lnTo>
                    <a:pt x="0" y="59"/>
                  </a:lnTo>
                  <a:lnTo>
                    <a:pt x="3" y="40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52">
              <a:extLst>
                <a:ext uri="{FF2B5EF4-FFF2-40B4-BE49-F238E27FC236}">
                  <a16:creationId xmlns:a16="http://schemas.microsoft.com/office/drawing/2014/main" id="{FA82AB83-32F9-61CB-7E22-47A12A96C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2687"/>
              <a:ext cx="151" cy="11"/>
            </a:xfrm>
            <a:custGeom>
              <a:avLst/>
              <a:gdLst>
                <a:gd name="T0" fmla="*/ 59 w 1660"/>
                <a:gd name="T1" fmla="*/ 0 h 119"/>
                <a:gd name="T2" fmla="*/ 1601 w 1660"/>
                <a:gd name="T3" fmla="*/ 0 h 119"/>
                <a:gd name="T4" fmla="*/ 1620 w 1660"/>
                <a:gd name="T5" fmla="*/ 3 h 119"/>
                <a:gd name="T6" fmla="*/ 1636 w 1660"/>
                <a:gd name="T7" fmla="*/ 12 h 119"/>
                <a:gd name="T8" fmla="*/ 1649 w 1660"/>
                <a:gd name="T9" fmla="*/ 25 h 119"/>
                <a:gd name="T10" fmla="*/ 1657 w 1660"/>
                <a:gd name="T11" fmla="*/ 41 h 119"/>
                <a:gd name="T12" fmla="*/ 1660 w 1660"/>
                <a:gd name="T13" fmla="*/ 60 h 119"/>
                <a:gd name="T14" fmla="*/ 1657 w 1660"/>
                <a:gd name="T15" fmla="*/ 79 h 119"/>
                <a:gd name="T16" fmla="*/ 1649 w 1660"/>
                <a:gd name="T17" fmla="*/ 94 h 119"/>
                <a:gd name="T18" fmla="*/ 1636 w 1660"/>
                <a:gd name="T19" fmla="*/ 108 h 119"/>
                <a:gd name="T20" fmla="*/ 1620 w 1660"/>
                <a:gd name="T21" fmla="*/ 116 h 119"/>
                <a:gd name="T22" fmla="*/ 1601 w 1660"/>
                <a:gd name="T23" fmla="*/ 119 h 119"/>
                <a:gd name="T24" fmla="*/ 59 w 1660"/>
                <a:gd name="T25" fmla="*/ 119 h 119"/>
                <a:gd name="T26" fmla="*/ 40 w 1660"/>
                <a:gd name="T27" fmla="*/ 116 h 119"/>
                <a:gd name="T28" fmla="*/ 24 w 1660"/>
                <a:gd name="T29" fmla="*/ 108 h 119"/>
                <a:gd name="T30" fmla="*/ 11 w 1660"/>
                <a:gd name="T31" fmla="*/ 94 h 119"/>
                <a:gd name="T32" fmla="*/ 3 w 1660"/>
                <a:gd name="T33" fmla="*/ 79 h 119"/>
                <a:gd name="T34" fmla="*/ 0 w 1660"/>
                <a:gd name="T35" fmla="*/ 60 h 119"/>
                <a:gd name="T36" fmla="*/ 3 w 1660"/>
                <a:gd name="T37" fmla="*/ 41 h 119"/>
                <a:gd name="T38" fmla="*/ 11 w 1660"/>
                <a:gd name="T39" fmla="*/ 25 h 119"/>
                <a:gd name="T40" fmla="*/ 24 w 1660"/>
                <a:gd name="T41" fmla="*/ 12 h 119"/>
                <a:gd name="T42" fmla="*/ 40 w 1660"/>
                <a:gd name="T43" fmla="*/ 3 h 119"/>
                <a:gd name="T44" fmla="*/ 59 w 1660"/>
                <a:gd name="T4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60" h="119">
                  <a:moveTo>
                    <a:pt x="59" y="0"/>
                  </a:moveTo>
                  <a:lnTo>
                    <a:pt x="1601" y="0"/>
                  </a:lnTo>
                  <a:lnTo>
                    <a:pt x="1620" y="3"/>
                  </a:lnTo>
                  <a:lnTo>
                    <a:pt x="1636" y="12"/>
                  </a:lnTo>
                  <a:lnTo>
                    <a:pt x="1649" y="25"/>
                  </a:lnTo>
                  <a:lnTo>
                    <a:pt x="1657" y="41"/>
                  </a:lnTo>
                  <a:lnTo>
                    <a:pt x="1660" y="60"/>
                  </a:lnTo>
                  <a:lnTo>
                    <a:pt x="1657" y="79"/>
                  </a:lnTo>
                  <a:lnTo>
                    <a:pt x="1649" y="94"/>
                  </a:lnTo>
                  <a:lnTo>
                    <a:pt x="1636" y="108"/>
                  </a:lnTo>
                  <a:lnTo>
                    <a:pt x="1620" y="116"/>
                  </a:lnTo>
                  <a:lnTo>
                    <a:pt x="1601" y="119"/>
                  </a:lnTo>
                  <a:lnTo>
                    <a:pt x="59" y="119"/>
                  </a:lnTo>
                  <a:lnTo>
                    <a:pt x="40" y="116"/>
                  </a:lnTo>
                  <a:lnTo>
                    <a:pt x="24" y="108"/>
                  </a:lnTo>
                  <a:lnTo>
                    <a:pt x="11" y="94"/>
                  </a:lnTo>
                  <a:lnTo>
                    <a:pt x="3" y="79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7BE9EF0-655F-16C4-681C-162C12DB4A8F}"/>
              </a:ext>
            </a:extLst>
          </p:cNvPr>
          <p:cNvSpPr/>
          <p:nvPr/>
        </p:nvSpPr>
        <p:spPr>
          <a:xfrm>
            <a:off x="1291939" y="3104360"/>
            <a:ext cx="187789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[“?message=“,</a:t>
            </a:r>
            <a:br>
              <a: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“info”,  “app]</a:t>
            </a:r>
            <a:endParaRPr 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3C3285-D43F-4094-0364-A7D4B0F0A897}"/>
              </a:ext>
            </a:extLst>
          </p:cNvPr>
          <p:cNvSpPr/>
          <p:nvPr/>
        </p:nvSpPr>
        <p:spPr>
          <a:xfrm>
            <a:off x="1805941" y="3660747"/>
            <a:ext cx="883919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pt-B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[“info”, “?mes”, “essa”, “sage”]</a:t>
            </a:r>
            <a:endParaRPr 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2EB0C5-B733-92EA-5097-8D1854A2A7E2}"/>
              </a:ext>
            </a:extLst>
          </p:cNvPr>
          <p:cNvSpPr/>
          <p:nvPr/>
        </p:nvSpPr>
        <p:spPr>
          <a:xfrm>
            <a:off x="857540" y="1535510"/>
            <a:ext cx="2868640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alert </a:t>
            </a:r>
            <a:r>
              <a:rPr lang="en-US" sz="1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tcp</a:t>
            </a: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any </a:t>
            </a:r>
            <a:r>
              <a:rPr lang="en-US" sz="1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any</a:t>
            </a: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-&gt; any </a:t>
            </a:r>
            <a:r>
              <a:rPr lang="en-US" sz="1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any</a:t>
            </a: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 </a:t>
            </a:r>
            <a:r>
              <a:rPr lang="en-US" sz="1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msg:”malware</a:t>
            </a: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download request”; </a:t>
            </a:r>
            <a:r>
              <a:rPr lang="en-US" sz="10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content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:”?message=“</a:t>
            </a: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; </a:t>
            </a:r>
            <a:r>
              <a:rPr lang="en-US" sz="1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pcre</a:t>
            </a:r>
            <a:r>
              <a:rPr lang="en-US" sz="1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:”/(</a:t>
            </a:r>
            <a:r>
              <a:rPr lang="en-US" sz="10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info|app</a:t>
            </a:r>
            <a:r>
              <a:rPr lang="en-US" sz="1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)\x2ephp\x3fmessage\x3d/”</a:t>
            </a: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; )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04EC85-02F3-92D0-9253-2BAD2322C071}"/>
              </a:ext>
            </a:extLst>
          </p:cNvPr>
          <p:cNvSpPr/>
          <p:nvPr/>
        </p:nvSpPr>
        <p:spPr>
          <a:xfrm>
            <a:off x="1074420" y="2259410"/>
            <a:ext cx="2401410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content: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”</a:t>
            </a:r>
            <a:r>
              <a:rPr lang="en-US" sz="10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?message=</a:t>
            </a:r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“</a:t>
            </a: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pcre</a:t>
            </a: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</a:t>
            </a:r>
            <a:r>
              <a:rPr lang="en-US" sz="1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”/(</a:t>
            </a:r>
            <a:r>
              <a:rPr lang="en-US" sz="1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info</a:t>
            </a:r>
            <a:r>
              <a:rPr lang="en-US" sz="10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|</a:t>
            </a:r>
            <a:r>
              <a:rPr lang="en-US" sz="1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app</a:t>
            </a:r>
            <a:r>
              <a:rPr lang="en-US" sz="1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  <a:r>
              <a:rPr lang="en-US" sz="1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\x2ephp\x3fmessage\x3d</a:t>
            </a:r>
            <a:r>
              <a:rPr lang="en-US" sz="1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/”</a:t>
            </a:r>
            <a:endParaRPr 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750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6" grpId="0"/>
      <p:bldP spid="37" grpId="0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40BB1-6896-99C1-035C-990839CCA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0A76717F-DE1D-7529-FD8D-F2C13939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FA987-A546-B05D-1794-038363469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Information after ‘</a:t>
            </a:r>
            <a:r>
              <a:rPr lang="en-US" dirty="0" err="1"/>
              <a:t>SnortRuleParser</a:t>
            </a:r>
            <a:r>
              <a:rPr lang="en-US" dirty="0"/>
              <a:t>’ Execution</a:t>
            </a: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95B34324-3CB7-6563-F520-C01952B442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0417948"/>
              </p:ext>
            </p:extLst>
          </p:nvPr>
        </p:nvGraphicFramePr>
        <p:xfrm>
          <a:off x="228600" y="1198032"/>
          <a:ext cx="1482894" cy="1464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B46E122-B978-03ED-96F9-FBB9694AD558}"/>
              </a:ext>
            </a:extLst>
          </p:cNvPr>
          <p:cNvSpPr txBox="1"/>
          <p:nvPr/>
        </p:nvSpPr>
        <p:spPr>
          <a:xfrm>
            <a:off x="368376" y="1639938"/>
            <a:ext cx="120334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+mj-lt"/>
              </a:rPr>
              <a:t>4,031</a:t>
            </a:r>
          </a:p>
        </p:txBody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ECA98869-BBAD-9685-76B9-527BDCD48A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2590420"/>
              </p:ext>
            </p:extLst>
          </p:nvPr>
        </p:nvGraphicFramePr>
        <p:xfrm>
          <a:off x="4781466" y="1198032"/>
          <a:ext cx="1482894" cy="1464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528D19A6-7D27-221D-CAF5-DE9A7B2B24F4}"/>
              </a:ext>
            </a:extLst>
          </p:cNvPr>
          <p:cNvSpPr txBox="1"/>
          <p:nvPr/>
        </p:nvSpPr>
        <p:spPr>
          <a:xfrm>
            <a:off x="4943267" y="1639938"/>
            <a:ext cx="115929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+mj-lt"/>
              </a:rPr>
              <a:t>2.9%</a:t>
            </a:r>
          </a:p>
        </p:txBody>
      </p:sp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42346828-45D6-3D67-2D87-8175226962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333842"/>
              </p:ext>
            </p:extLst>
          </p:nvPr>
        </p:nvGraphicFramePr>
        <p:xfrm>
          <a:off x="228600" y="2886440"/>
          <a:ext cx="1482894" cy="1464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E14AB68D-2ACE-D87F-0F27-27C8D52E675F}"/>
              </a:ext>
            </a:extLst>
          </p:cNvPr>
          <p:cNvSpPr txBox="1"/>
          <p:nvPr/>
        </p:nvSpPr>
        <p:spPr>
          <a:xfrm>
            <a:off x="278191" y="3328346"/>
            <a:ext cx="138371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+mj-lt"/>
              </a:rPr>
              <a:t>86.6%</a:t>
            </a:r>
          </a:p>
        </p:txBody>
      </p:sp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FAA1A16F-CAFD-E616-0F49-7A390C444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2753267"/>
              </p:ext>
            </p:extLst>
          </p:nvPr>
        </p:nvGraphicFramePr>
        <p:xfrm>
          <a:off x="4781465" y="2886440"/>
          <a:ext cx="1482894" cy="1464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C16A4E88-9750-76E2-1063-15BFE59EE767}"/>
              </a:ext>
            </a:extLst>
          </p:cNvPr>
          <p:cNvSpPr txBox="1"/>
          <p:nvPr/>
        </p:nvSpPr>
        <p:spPr>
          <a:xfrm>
            <a:off x="4831056" y="3328346"/>
            <a:ext cx="138371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+mj-lt"/>
              </a:rPr>
              <a:t>32.1%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E4423B-5DFF-8AF1-15F3-64F6DC8E24BF}"/>
              </a:ext>
            </a:extLst>
          </p:cNvPr>
          <p:cNvSpPr/>
          <p:nvPr/>
        </p:nvSpPr>
        <p:spPr>
          <a:xfrm>
            <a:off x="1795182" y="1639937"/>
            <a:ext cx="2570627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Rules were extracted from ‘snort3-community.rules’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E6D079-4EE0-5E4B-6CD5-3B5AE246AC0B}"/>
              </a:ext>
            </a:extLst>
          </p:cNvPr>
          <p:cNvSpPr/>
          <p:nvPr/>
        </p:nvSpPr>
        <p:spPr>
          <a:xfrm>
            <a:off x="1795182" y="3205234"/>
            <a:ext cx="2570627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Unique signatures of ‘content’ type, the rest are ‘</a:t>
            </a:r>
            <a:r>
              <a:rPr lang="en-US" sz="1600" dirty="0" err="1">
                <a:solidFill>
                  <a:schemeClr val="tx2"/>
                </a:solidFill>
              </a:rPr>
              <a:t>pcre</a:t>
            </a:r>
            <a:r>
              <a:rPr lang="en-US" sz="1600" dirty="0">
                <a:solidFill>
                  <a:schemeClr val="tx2"/>
                </a:solidFill>
              </a:rPr>
              <a:t>’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306F1A-112C-5730-817B-409B5F191053}"/>
              </a:ext>
            </a:extLst>
          </p:cNvPr>
          <p:cNvSpPr/>
          <p:nvPr/>
        </p:nvSpPr>
        <p:spPr>
          <a:xfrm>
            <a:off x="6344773" y="1639937"/>
            <a:ext cx="2570627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Rules were without a content/</a:t>
            </a:r>
            <a:r>
              <a:rPr lang="en-US" sz="1600" dirty="0" err="1">
                <a:solidFill>
                  <a:schemeClr val="tx2"/>
                </a:solidFill>
              </a:rPr>
              <a:t>pcre</a:t>
            </a:r>
            <a:r>
              <a:rPr lang="en-US" sz="1600" dirty="0">
                <a:solidFill>
                  <a:schemeClr val="tx2"/>
                </a:solidFill>
              </a:rPr>
              <a:t> signature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8A1EA6-A864-2505-0F7B-E15C38F3CCE8}"/>
              </a:ext>
            </a:extLst>
          </p:cNvPr>
          <p:cNvSpPr/>
          <p:nvPr/>
        </p:nvSpPr>
        <p:spPr>
          <a:xfrm>
            <a:off x="6344773" y="3236012"/>
            <a:ext cx="2570627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Unique exact matches extracted </a:t>
            </a:r>
            <a:r>
              <a:rPr lang="en-US" sz="1200" dirty="0">
                <a:solidFill>
                  <a:schemeClr val="tx2"/>
                </a:solidFill>
              </a:rPr>
              <a:t>(out of 15,488 total exact matches)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044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395DE-D103-4288-0019-A4B7E0E2F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B8CC89-E85A-AC73-25EB-1E93534533EB}"/>
              </a:ext>
            </a:extLst>
          </p:cNvPr>
          <p:cNvSpPr/>
          <p:nvPr/>
        </p:nvSpPr>
        <p:spPr>
          <a:xfrm>
            <a:off x="121920" y="655320"/>
            <a:ext cx="8869680" cy="5572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E9D783-BB19-FF3B-10DC-576E1877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45E8B3-8CF4-8916-C0C3-7B011EEDA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7092" y="0"/>
            <a:ext cx="6489598" cy="4586288"/>
          </a:xfrm>
        </p:spPr>
      </p:pic>
    </p:spTree>
    <p:extLst>
      <p:ext uri="{BB962C8B-B14F-4D97-AF65-F5344CB8AC3E}">
        <p14:creationId xmlns:p14="http://schemas.microsoft.com/office/powerpoint/2010/main" val="2733969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BCB2D-00FF-ECB1-778F-553E6C7F1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6CF856-E398-FB20-FF53-BAC07C645E70}"/>
              </a:ext>
            </a:extLst>
          </p:cNvPr>
          <p:cNvSpPr/>
          <p:nvPr/>
        </p:nvSpPr>
        <p:spPr>
          <a:xfrm>
            <a:off x="121920" y="655320"/>
            <a:ext cx="8869680" cy="5572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8BAD09-E86D-D23D-5C84-9DFE037B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85708A-B3E3-A7C4-F307-A9691FACB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8260" y="0"/>
            <a:ext cx="6469380" cy="4586288"/>
          </a:xfrm>
        </p:spPr>
      </p:pic>
    </p:spTree>
    <p:extLst>
      <p:ext uri="{BB962C8B-B14F-4D97-AF65-F5344CB8AC3E}">
        <p14:creationId xmlns:p14="http://schemas.microsoft.com/office/powerpoint/2010/main" val="4089074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AE20E-D514-213A-AA16-82EC7D030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80846-4350-E72E-8337-361EB7820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Performance Analysis</a:t>
            </a:r>
          </a:p>
        </p:txBody>
      </p:sp>
      <p:pic>
        <p:nvPicPr>
          <p:cNvPr id="6" name="Picture 5" descr="A cartoon of a pink pig in a window&#10;&#10;Description automatically generated">
            <a:extLst>
              <a:ext uri="{FF2B5EF4-FFF2-40B4-BE49-F238E27FC236}">
                <a16:creationId xmlns:a16="http://schemas.microsoft.com/office/drawing/2014/main" id="{12334FE5-5EA7-E496-571F-10E51CBCDF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900" y="0"/>
            <a:ext cx="4219100" cy="177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42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158BA-7216-2B36-13D0-6EF9C6BC6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74177C04-55A2-FA17-3448-7D61FD68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A85DA-44F2-0515-E389-0FA21A90F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of </a:t>
            </a:r>
            <a:r>
              <a:rPr lang="en-US" b="1" dirty="0"/>
              <a:t>Unique</a:t>
            </a:r>
            <a:r>
              <a:rPr lang="en-US" dirty="0"/>
              <a:t> Substring with Length (L) and Gap (G)</a:t>
            </a: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23D603DF-BCC6-A897-3175-53AFFE6647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8841177"/>
              </p:ext>
            </p:extLst>
          </p:nvPr>
        </p:nvGraphicFramePr>
        <p:xfrm>
          <a:off x="228600" y="1198032"/>
          <a:ext cx="1482894" cy="1464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7C8542B-C6AC-F3C4-C308-D6FEBD001437}"/>
              </a:ext>
            </a:extLst>
          </p:cNvPr>
          <p:cNvSpPr txBox="1"/>
          <p:nvPr/>
        </p:nvSpPr>
        <p:spPr>
          <a:xfrm>
            <a:off x="278192" y="1639938"/>
            <a:ext cx="138371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+mj-lt"/>
              </a:rPr>
              <a:t>56.4%</a:t>
            </a:r>
          </a:p>
        </p:txBody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7BA00A94-D65D-6A8C-3CFA-175BF993A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1389136"/>
              </p:ext>
            </p:extLst>
          </p:nvPr>
        </p:nvGraphicFramePr>
        <p:xfrm>
          <a:off x="4781466" y="1198032"/>
          <a:ext cx="1482894" cy="1464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F1110FE4-62D4-73C5-4195-82845DE6F87D}"/>
              </a:ext>
            </a:extLst>
          </p:cNvPr>
          <p:cNvSpPr txBox="1"/>
          <p:nvPr/>
        </p:nvSpPr>
        <p:spPr>
          <a:xfrm>
            <a:off x="4835962" y="1639938"/>
            <a:ext cx="137390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+mj-lt"/>
              </a:rPr>
              <a:t>60.7%</a:t>
            </a:r>
          </a:p>
        </p:txBody>
      </p:sp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E6D52181-329F-4687-A79F-42E3B8C69C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9006034"/>
              </p:ext>
            </p:extLst>
          </p:nvPr>
        </p:nvGraphicFramePr>
        <p:xfrm>
          <a:off x="228600" y="2886440"/>
          <a:ext cx="1482894" cy="1464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9498EF4D-ABDF-3004-457A-4732B5513D7C}"/>
              </a:ext>
            </a:extLst>
          </p:cNvPr>
          <p:cNvSpPr txBox="1"/>
          <p:nvPr/>
        </p:nvSpPr>
        <p:spPr>
          <a:xfrm>
            <a:off x="278192" y="3328346"/>
            <a:ext cx="138371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+mj-lt"/>
              </a:rPr>
              <a:t>35.1%</a:t>
            </a:r>
          </a:p>
        </p:txBody>
      </p:sp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B376A417-0C7A-4C25-CF2A-C343E87BCA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0986876"/>
              </p:ext>
            </p:extLst>
          </p:nvPr>
        </p:nvGraphicFramePr>
        <p:xfrm>
          <a:off x="4781465" y="2886440"/>
          <a:ext cx="1482894" cy="1464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B1DA7EB4-BE0B-E8D4-792C-2D48BD5AEB93}"/>
              </a:ext>
            </a:extLst>
          </p:cNvPr>
          <p:cNvSpPr txBox="1"/>
          <p:nvPr/>
        </p:nvSpPr>
        <p:spPr>
          <a:xfrm>
            <a:off x="4831057" y="3328346"/>
            <a:ext cx="138371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+mj-lt"/>
              </a:rPr>
              <a:t>41.4%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F4FA88-FBFF-CBE8-25A1-781B3A5D0685}"/>
              </a:ext>
            </a:extLst>
          </p:cNvPr>
          <p:cNvSpPr/>
          <p:nvPr/>
        </p:nvSpPr>
        <p:spPr>
          <a:xfrm>
            <a:off x="1795182" y="1639937"/>
            <a:ext cx="277681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24,940 Unique Substrings</a:t>
            </a:r>
          </a:p>
          <a:p>
            <a:r>
              <a:rPr lang="en-US" sz="1600" dirty="0">
                <a:solidFill>
                  <a:schemeClr val="tx2"/>
                </a:solidFill>
              </a:rPr>
              <a:t>19,259 Duplicates Removed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42826F-65FF-DE5A-3EFC-D19F41DEAD4D}"/>
              </a:ext>
            </a:extLst>
          </p:cNvPr>
          <p:cNvSpPr/>
          <p:nvPr/>
        </p:nvSpPr>
        <p:spPr>
          <a:xfrm>
            <a:off x="1795182" y="3328345"/>
            <a:ext cx="272347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21,065 Unique Substrings</a:t>
            </a:r>
          </a:p>
          <a:p>
            <a:r>
              <a:rPr lang="en-US" sz="1600" dirty="0">
                <a:solidFill>
                  <a:schemeClr val="tx2"/>
                </a:solidFill>
              </a:rPr>
              <a:t>38,881 Duplicates Removed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0BCBF81-F369-328C-C98C-6399BF08CFC6}"/>
              </a:ext>
            </a:extLst>
          </p:cNvPr>
          <p:cNvSpPr/>
          <p:nvPr/>
        </p:nvSpPr>
        <p:spPr>
          <a:xfrm>
            <a:off x="6344773" y="1639937"/>
            <a:ext cx="2723027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13,946 Unique Substrings</a:t>
            </a:r>
          </a:p>
          <a:p>
            <a:r>
              <a:rPr lang="en-US" sz="1600" dirty="0">
                <a:solidFill>
                  <a:schemeClr val="tx2"/>
                </a:solidFill>
              </a:rPr>
              <a:t>9,026 Duplicates Removed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E9702A-DDB8-EB11-2F57-5C95C0BB51AA}"/>
              </a:ext>
            </a:extLst>
          </p:cNvPr>
          <p:cNvSpPr/>
          <p:nvPr/>
        </p:nvSpPr>
        <p:spPr>
          <a:xfrm>
            <a:off x="6344773" y="3328345"/>
            <a:ext cx="2723027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12,900 Unique Substrings</a:t>
            </a:r>
          </a:p>
          <a:p>
            <a:r>
              <a:rPr lang="en-US" sz="1600" dirty="0">
                <a:solidFill>
                  <a:schemeClr val="tx2"/>
                </a:solidFill>
              </a:rPr>
              <a:t>18,245 Duplicates Removed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4C80A9-102C-28B1-C37A-8D596F539465}"/>
              </a:ext>
            </a:extLst>
          </p:cNvPr>
          <p:cNvSpPr/>
          <p:nvPr/>
        </p:nvSpPr>
        <p:spPr>
          <a:xfrm>
            <a:off x="1791906" y="1230379"/>
            <a:ext cx="2570627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 u="sng" dirty="0">
                <a:solidFill>
                  <a:schemeClr val="tx2"/>
                </a:solidFill>
              </a:rPr>
              <a:t>L=8, G=1</a:t>
            </a:r>
            <a:r>
              <a:rPr lang="en-US" sz="1600" b="1" dirty="0">
                <a:solidFill>
                  <a:schemeClr val="tx2"/>
                </a:solidFill>
              </a:rPr>
              <a:t>:</a:t>
            </a:r>
            <a:endParaRPr lang="en-US" sz="1600" u="sng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974F59-191A-9958-4E63-E97B347C7912}"/>
              </a:ext>
            </a:extLst>
          </p:cNvPr>
          <p:cNvSpPr/>
          <p:nvPr/>
        </p:nvSpPr>
        <p:spPr>
          <a:xfrm>
            <a:off x="6344772" y="1230379"/>
            <a:ext cx="2570627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 u="sng" dirty="0">
                <a:solidFill>
                  <a:schemeClr val="tx2"/>
                </a:solidFill>
              </a:rPr>
              <a:t>L=8, G=2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39BEB-FB05-0269-E267-93186E659539}"/>
              </a:ext>
            </a:extLst>
          </p:cNvPr>
          <p:cNvSpPr/>
          <p:nvPr/>
        </p:nvSpPr>
        <p:spPr>
          <a:xfrm>
            <a:off x="1791906" y="2918789"/>
            <a:ext cx="2570627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 u="sng" dirty="0">
                <a:solidFill>
                  <a:schemeClr val="tx2"/>
                </a:solidFill>
              </a:rPr>
              <a:t>L=4, G=1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663D3F-8F1F-8BC9-8593-E54C901BF793}"/>
              </a:ext>
            </a:extLst>
          </p:cNvPr>
          <p:cNvSpPr/>
          <p:nvPr/>
        </p:nvSpPr>
        <p:spPr>
          <a:xfrm>
            <a:off x="6344772" y="2918789"/>
            <a:ext cx="2570627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 u="sng" dirty="0">
                <a:solidFill>
                  <a:schemeClr val="tx2"/>
                </a:solidFill>
              </a:rPr>
              <a:t>L=4, G=2</a:t>
            </a:r>
          </a:p>
        </p:txBody>
      </p:sp>
    </p:spTree>
    <p:extLst>
      <p:ext uri="{BB962C8B-B14F-4D97-AF65-F5344CB8AC3E}">
        <p14:creationId xmlns:p14="http://schemas.microsoft.com/office/powerpoint/2010/main" val="2166117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2A38B1-EE47-F17C-23B3-D79C527E9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4C95CD-BC61-B692-6B78-AD59B2D4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10111-FDB6-D166-BF9A-68036FD01D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Substrings of Length 8, Gap 1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F6EA1EA-9819-8AA4-741F-5C7C0A501D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Substrings of Length 8, Gap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B9124-1EDA-946C-4FB7-AE01F3936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L=8 Substrings to Hash Table of Different Sizes</a:t>
            </a:r>
          </a:p>
        </p:txBody>
      </p:sp>
      <p:pic>
        <p:nvPicPr>
          <p:cNvPr id="9" name="Content Placeholder 8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BDF5ECB3-19DB-DFBB-049B-19DD9FCF4E6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8957"/>
            <a:ext cx="4206875" cy="2524124"/>
          </a:xfrm>
        </p:spPr>
      </p:pic>
      <p:pic>
        <p:nvPicPr>
          <p:cNvPr id="14" name="Content Placeholder 13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BCE97565-F396-8824-DA8E-31ECAF7E6608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525" y="1808957"/>
            <a:ext cx="4206875" cy="2524124"/>
          </a:xfr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7298001-1260-6DA8-1E54-713F7228A69D}"/>
              </a:ext>
            </a:extLst>
          </p:cNvPr>
          <p:cNvSpPr txBox="1">
            <a:spLocks/>
          </p:cNvSpPr>
          <p:nvPr/>
        </p:nvSpPr>
        <p:spPr>
          <a:xfrm>
            <a:off x="171450" y="4352768"/>
            <a:ext cx="4987290" cy="233520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* Data averaged over 100 tests for each table size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19730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4B4FD-B814-11B2-31FF-A2B2F1C60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lide Number Placeholder 102">
            <a:extLst>
              <a:ext uri="{FF2B5EF4-FFF2-40B4-BE49-F238E27FC236}">
                <a16:creationId xmlns:a16="http://schemas.microsoft.com/office/drawing/2014/main" id="{23254968-BF2B-18F8-C4CE-3B4AD7EF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Placeholder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4DCF7D7F-B414-45EB-AADD-951A1408FCD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" t="16262" r="7891" b="-413"/>
          <a:stretch/>
        </p:blipFill>
        <p:spPr>
          <a:xfrm>
            <a:off x="2085975" y="1552575"/>
            <a:ext cx="1447800" cy="14478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7" name="Picture Placeholder 6" descr="A person with a backpack&#10;&#10;Description automatically generated">
            <a:extLst>
              <a:ext uri="{FF2B5EF4-FFF2-40B4-BE49-F238E27FC236}">
                <a16:creationId xmlns:a16="http://schemas.microsoft.com/office/drawing/2014/main" id="{2BF68FF7-38A0-434D-4CC9-038F3768EDE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BA884F7-7BEA-E495-0B32-D72B470E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FCA3A6-4921-4190-98BD-1D84933CB59C}"/>
              </a:ext>
            </a:extLst>
          </p:cNvPr>
          <p:cNvGrpSpPr/>
          <p:nvPr/>
        </p:nvGrpSpPr>
        <p:grpSpPr>
          <a:xfrm>
            <a:off x="1991298" y="3067050"/>
            <a:ext cx="1636005" cy="1114425"/>
            <a:chOff x="228599" y="3019425"/>
            <a:chExt cx="1636005" cy="1114425"/>
          </a:xfrm>
          <a:noFill/>
        </p:grpSpPr>
        <p:sp>
          <p:nvSpPr>
            <p:cNvPr id="25" name="Text Placeholder 8">
              <a:extLst>
                <a:ext uri="{FF2B5EF4-FFF2-40B4-BE49-F238E27FC236}">
                  <a16:creationId xmlns:a16="http://schemas.microsoft.com/office/drawing/2014/main" id="{3F031A28-C1E4-AF5C-2DFA-2386B0DA6DF5}"/>
                </a:ext>
              </a:extLst>
            </p:cNvPr>
            <p:cNvSpPr txBox="1">
              <a:spLocks/>
            </p:cNvSpPr>
            <p:nvPr/>
          </p:nvSpPr>
          <p:spPr>
            <a:xfrm>
              <a:off x="228599" y="3019425"/>
              <a:ext cx="1636005" cy="600075"/>
            </a:xfrm>
            <a:prstGeom prst="rect">
              <a:avLst/>
            </a:prstGeom>
            <a:grpFill/>
          </p:spPr>
          <p:txBody>
            <a:bodyPr vert="horz" lIns="0" tIns="0" rIns="0" bIns="0" rtlCol="0" anchor="b">
              <a:normAutofit/>
            </a:bodyPr>
            <a:lstStyle>
              <a:lvl1pPr marL="287338" indent="-287338" algn="l" defTabSz="914400" rtl="0" eaLnBrk="1" latinLnBrk="0" hangingPunct="1">
                <a:spcBef>
                  <a:spcPts val="1200"/>
                </a:spcBef>
                <a:buClr>
                  <a:schemeClr val="accent1"/>
                </a:buClr>
                <a:buFont typeface="Webdings" panose="05030102010509060703" pitchFamily="18" charset="2"/>
                <a:buChar char="4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803275" indent="-28575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–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201738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58938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–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16138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»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ebdings" panose="05030102010509060703" pitchFamily="18" charset="2"/>
                <a:buNone/>
              </a:pPr>
              <a:r>
                <a:rPr lang="en-US" dirty="0">
                  <a:solidFill>
                    <a:schemeClr val="accent1"/>
                  </a:solidFill>
                  <a:latin typeface="+mj-lt"/>
                </a:rPr>
                <a:t>Itai Benyamin</a:t>
              </a:r>
            </a:p>
          </p:txBody>
        </p:sp>
        <p:sp>
          <p:nvSpPr>
            <p:cNvPr id="26" name="Text Placeholder 13">
              <a:extLst>
                <a:ext uri="{FF2B5EF4-FFF2-40B4-BE49-F238E27FC236}">
                  <a16:creationId xmlns:a16="http://schemas.microsoft.com/office/drawing/2014/main" id="{20178740-89F6-D9AA-F8E3-7A7688CF57A8}"/>
                </a:ext>
              </a:extLst>
            </p:cNvPr>
            <p:cNvSpPr txBox="1">
              <a:spLocks/>
            </p:cNvSpPr>
            <p:nvPr/>
          </p:nvSpPr>
          <p:spPr>
            <a:xfrm>
              <a:off x="228599" y="3686175"/>
              <a:ext cx="1636005" cy="447675"/>
            </a:xfrm>
            <a:prstGeom prst="rect">
              <a:avLst/>
            </a:prstGeom>
            <a:grpFill/>
          </p:spPr>
          <p:txBody>
            <a:bodyPr vert="horz" lIns="0" tIns="0" rIns="0" bIns="0" rtlCol="0" anchor="t">
              <a:normAutofit/>
            </a:bodyPr>
            <a:lstStyle>
              <a:lvl1pPr marL="287338" indent="-287338" algn="l" defTabSz="914400" rtl="0" eaLnBrk="1" latinLnBrk="0" hangingPunct="1">
                <a:spcBef>
                  <a:spcPts val="1200"/>
                </a:spcBef>
                <a:buClr>
                  <a:schemeClr val="accent1"/>
                </a:buClr>
                <a:buFont typeface="Webdings" panose="05030102010509060703" pitchFamily="18" charset="2"/>
                <a:buChar char="4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803275" indent="-28575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–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201738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58938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–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16138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»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ebdings" panose="05030102010509060703" pitchFamily="18" charset="2"/>
                <a:buNone/>
              </a:pPr>
              <a:r>
                <a:rPr lang="en-US" sz="1200" dirty="0"/>
                <a:t>Computer Engineering Student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CE2126-2B78-4130-CA24-427B02B8DF53}"/>
              </a:ext>
            </a:extLst>
          </p:cNvPr>
          <p:cNvGrpSpPr/>
          <p:nvPr/>
        </p:nvGrpSpPr>
        <p:grpSpPr>
          <a:xfrm>
            <a:off x="5516696" y="3067050"/>
            <a:ext cx="1636005" cy="1114425"/>
            <a:chOff x="228599" y="3019425"/>
            <a:chExt cx="1636005" cy="1114425"/>
          </a:xfrm>
          <a:noFill/>
        </p:grpSpPr>
        <p:sp>
          <p:nvSpPr>
            <p:cNvPr id="44" name="Text Placeholder 8">
              <a:extLst>
                <a:ext uri="{FF2B5EF4-FFF2-40B4-BE49-F238E27FC236}">
                  <a16:creationId xmlns:a16="http://schemas.microsoft.com/office/drawing/2014/main" id="{02DA3C0A-3EA3-2CE2-5C63-2AF8E4659611}"/>
                </a:ext>
              </a:extLst>
            </p:cNvPr>
            <p:cNvSpPr txBox="1">
              <a:spLocks/>
            </p:cNvSpPr>
            <p:nvPr/>
          </p:nvSpPr>
          <p:spPr>
            <a:xfrm>
              <a:off x="228599" y="3019425"/>
              <a:ext cx="1636005" cy="600075"/>
            </a:xfrm>
            <a:prstGeom prst="rect">
              <a:avLst/>
            </a:prstGeom>
            <a:grpFill/>
          </p:spPr>
          <p:txBody>
            <a:bodyPr vert="horz" lIns="0" tIns="0" rIns="0" bIns="0" rtlCol="0" anchor="b">
              <a:normAutofit/>
            </a:bodyPr>
            <a:lstStyle>
              <a:lvl1pPr marL="287338" indent="-287338" algn="l" defTabSz="914400" rtl="0" eaLnBrk="1" latinLnBrk="0" hangingPunct="1">
                <a:spcBef>
                  <a:spcPts val="1200"/>
                </a:spcBef>
                <a:buClr>
                  <a:schemeClr val="accent1"/>
                </a:buClr>
                <a:buFont typeface="Webdings" panose="05030102010509060703" pitchFamily="18" charset="2"/>
                <a:buChar char="4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803275" indent="-28575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–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201738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58938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–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16138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»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ebdings" panose="05030102010509060703" pitchFamily="18" charset="2"/>
                <a:buNone/>
              </a:pPr>
              <a:r>
                <a:rPr lang="en-US" dirty="0">
                  <a:solidFill>
                    <a:schemeClr val="accent1"/>
                  </a:solidFill>
                  <a:latin typeface="+mj-lt"/>
                </a:rPr>
                <a:t>Idan Baruch</a:t>
              </a:r>
            </a:p>
          </p:txBody>
        </p:sp>
        <p:sp>
          <p:nvSpPr>
            <p:cNvPr id="45" name="Text Placeholder 13">
              <a:extLst>
                <a:ext uri="{FF2B5EF4-FFF2-40B4-BE49-F238E27FC236}">
                  <a16:creationId xmlns:a16="http://schemas.microsoft.com/office/drawing/2014/main" id="{9D027040-931C-03C3-1FB4-0DFFB3CC2512}"/>
                </a:ext>
              </a:extLst>
            </p:cNvPr>
            <p:cNvSpPr txBox="1">
              <a:spLocks/>
            </p:cNvSpPr>
            <p:nvPr/>
          </p:nvSpPr>
          <p:spPr>
            <a:xfrm>
              <a:off x="228599" y="3686175"/>
              <a:ext cx="1636005" cy="447675"/>
            </a:xfrm>
            <a:prstGeom prst="rect">
              <a:avLst/>
            </a:prstGeom>
            <a:grpFill/>
          </p:spPr>
          <p:txBody>
            <a:bodyPr vert="horz" lIns="0" tIns="0" rIns="0" bIns="0" rtlCol="0" anchor="t">
              <a:normAutofit/>
            </a:bodyPr>
            <a:lstStyle>
              <a:lvl1pPr marL="287338" indent="-287338" algn="l" defTabSz="914400" rtl="0" eaLnBrk="1" latinLnBrk="0" hangingPunct="1">
                <a:spcBef>
                  <a:spcPts val="1200"/>
                </a:spcBef>
                <a:buClr>
                  <a:schemeClr val="accent1"/>
                </a:buClr>
                <a:buFont typeface="Webdings" panose="05030102010509060703" pitchFamily="18" charset="2"/>
                <a:buChar char="4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803275" indent="-28575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–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201738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58938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–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116138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»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ebdings" panose="05030102010509060703" pitchFamily="18" charset="2"/>
                <a:buNone/>
              </a:pPr>
              <a:r>
                <a:rPr lang="en-US" sz="1200" dirty="0"/>
                <a:t>Computer Engineering Student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1573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A6DB2-36C4-1BCF-580E-D9C1434E5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4568485-B4A4-E508-CA69-1FF8B27F7355}"/>
              </a:ext>
            </a:extLst>
          </p:cNvPr>
          <p:cNvSpPr/>
          <p:nvPr/>
        </p:nvSpPr>
        <p:spPr>
          <a:xfrm>
            <a:off x="111760" y="812800"/>
            <a:ext cx="8940800" cy="1046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B2AD7F5-DA5B-36DA-9E1F-20D2B6A3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E1C434-E4F7-50F3-E405-028AFD204076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319" y="79473"/>
            <a:ext cx="7511361" cy="4506815"/>
          </a:xfr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E7FB976-139B-0A6D-D2D8-34A0A1B0756A}"/>
              </a:ext>
            </a:extLst>
          </p:cNvPr>
          <p:cNvSpPr txBox="1">
            <a:spLocks/>
          </p:cNvSpPr>
          <p:nvPr/>
        </p:nvSpPr>
        <p:spPr>
          <a:xfrm>
            <a:off x="1065530" y="969488"/>
            <a:ext cx="4987290" cy="233520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* Data averaged over 100 tests for each table size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201021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30C3E-49BD-A4BA-519D-55C152343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744C2C-6630-4BB6-690B-41B8C46AC894}"/>
              </a:ext>
            </a:extLst>
          </p:cNvPr>
          <p:cNvSpPr/>
          <p:nvPr/>
        </p:nvSpPr>
        <p:spPr>
          <a:xfrm>
            <a:off x="111760" y="812800"/>
            <a:ext cx="8940800" cy="1046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F38E67-7C25-61D3-63E1-4817F5CD4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26D732-ECDB-9882-0F88-50705A3F6902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319" y="79473"/>
            <a:ext cx="7511361" cy="4506815"/>
          </a:xfr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A75BED0-6DF4-AB57-A929-D42B78B99526}"/>
              </a:ext>
            </a:extLst>
          </p:cNvPr>
          <p:cNvSpPr txBox="1">
            <a:spLocks/>
          </p:cNvSpPr>
          <p:nvPr/>
        </p:nvSpPr>
        <p:spPr>
          <a:xfrm>
            <a:off x="1065530" y="969488"/>
            <a:ext cx="4987290" cy="233520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* Data averaged over 100 tests for each table size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700444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70901BC-063E-E429-0B26-0D21A40A7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64CE76-C518-70FE-5411-D95B64286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AE0E4-10F8-B5C7-2971-06B1ADC290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Substrings of Length 4, Gap 1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3DF892C-A954-25E2-DBF1-1A67483B9B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Substrings of Length 4, Gap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A481D-09DC-CB27-6FF6-B588B0DA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L=4 Substrings to Hash Table of Different Sizes</a:t>
            </a:r>
          </a:p>
        </p:txBody>
      </p:sp>
      <p:pic>
        <p:nvPicPr>
          <p:cNvPr id="7" name="Content Placeholder 6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3CAC2383-8F59-F13A-F6BC-54F826492812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8957"/>
            <a:ext cx="4206875" cy="2524124"/>
          </a:xfrm>
        </p:spPr>
      </p:pic>
      <p:pic>
        <p:nvPicPr>
          <p:cNvPr id="13" name="Content Placeholder 12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F9F3680A-E5A2-5DBC-0925-107D7C55EFDB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525" y="1808957"/>
            <a:ext cx="4206875" cy="2524124"/>
          </a:xfr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136C3EC-E41C-5C0F-DBE3-EFCCBD19E0EA}"/>
              </a:ext>
            </a:extLst>
          </p:cNvPr>
          <p:cNvSpPr txBox="1">
            <a:spLocks/>
          </p:cNvSpPr>
          <p:nvPr/>
        </p:nvSpPr>
        <p:spPr>
          <a:xfrm>
            <a:off x="171450" y="4352768"/>
            <a:ext cx="4987290" cy="233520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* Data averaged over 100 tests for each table size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010147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54D2C-46A3-7452-A288-9E467F26E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CA396E9-3414-7499-5FD5-4F6FBA278F2E}"/>
              </a:ext>
            </a:extLst>
          </p:cNvPr>
          <p:cNvSpPr/>
          <p:nvPr/>
        </p:nvSpPr>
        <p:spPr>
          <a:xfrm>
            <a:off x="111760" y="812800"/>
            <a:ext cx="8940800" cy="1046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28B7A9-EFEA-2823-81B4-1A7F3CF8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CE4E34-7CC9-A157-6428-15E1244E895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319" y="79473"/>
            <a:ext cx="7511361" cy="4506815"/>
          </a:xfr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4C5FC42-2BB2-5AEE-5CE4-0F270DF5E13D}"/>
              </a:ext>
            </a:extLst>
          </p:cNvPr>
          <p:cNvSpPr txBox="1">
            <a:spLocks/>
          </p:cNvSpPr>
          <p:nvPr/>
        </p:nvSpPr>
        <p:spPr>
          <a:xfrm>
            <a:off x="1065530" y="969488"/>
            <a:ext cx="4987290" cy="233520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* Data averaged over 100 tests for each table size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4091926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639C6-7A59-B790-4CB0-B29523785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7161F1C-B5D6-8E9F-ACCD-BCF4A7C3C606}"/>
              </a:ext>
            </a:extLst>
          </p:cNvPr>
          <p:cNvSpPr/>
          <p:nvPr/>
        </p:nvSpPr>
        <p:spPr>
          <a:xfrm>
            <a:off x="111760" y="812800"/>
            <a:ext cx="8940800" cy="1046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C51CAB-6484-8259-61EC-983D61666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EC647F-5C30-1C44-A827-3CC1C5F5D57F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319" y="79473"/>
            <a:ext cx="7511361" cy="4506815"/>
          </a:xfr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F3E6FC4-2F75-F6E1-9544-ED9EAE310089}"/>
              </a:ext>
            </a:extLst>
          </p:cNvPr>
          <p:cNvSpPr txBox="1">
            <a:spLocks/>
          </p:cNvSpPr>
          <p:nvPr/>
        </p:nvSpPr>
        <p:spPr>
          <a:xfrm>
            <a:off x="1065530" y="969488"/>
            <a:ext cx="4987290" cy="233520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* Data averaged over 100 tests for each table size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635799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ACE15-5A85-19C2-B3F5-450C0B1E0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9D335E-FBA7-8915-C6A6-9460B97066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 &amp; Conclusions</a:t>
            </a:r>
          </a:p>
        </p:txBody>
      </p:sp>
      <p:pic>
        <p:nvPicPr>
          <p:cNvPr id="3" name="Picture 2" descr="A cartoon pig with a green and black background&#10;&#10;Description automatically generated">
            <a:extLst>
              <a:ext uri="{FF2B5EF4-FFF2-40B4-BE49-F238E27FC236}">
                <a16:creationId xmlns:a16="http://schemas.microsoft.com/office/drawing/2014/main" id="{1A36F61C-AA57-A6CC-FF49-D0C350CE43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64280" cy="22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88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7B4AE-8DB3-FDC5-422B-6E70F0B70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066406-9385-D896-BC16-49126A04A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Placeholder 5" descr="Cartoon characters of a toy story&#10;&#10;Description automatically generated">
            <a:extLst>
              <a:ext uri="{FF2B5EF4-FFF2-40B4-BE49-F238E27FC236}">
                <a16:creationId xmlns:a16="http://schemas.microsoft.com/office/drawing/2014/main" id="{E7816EE2-2276-4739-A0C2-843A54DF321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81"/>
          <a:stretch/>
        </p:blipFill>
        <p:spPr>
          <a:xfrm>
            <a:off x="0" y="-1"/>
            <a:ext cx="9144000" cy="4587875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6436" b="-16436"/>
            </a:stretch>
          </a:blipFill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3D92F218-7CD2-2226-CE92-ED019B7341DE}"/>
              </a:ext>
            </a:extLst>
          </p:cNvPr>
          <p:cNvSpPr/>
          <p:nvPr/>
        </p:nvSpPr>
        <p:spPr>
          <a:xfrm rot="10800000">
            <a:off x="6324600" y="0"/>
            <a:ext cx="2819400" cy="2651760"/>
          </a:xfrm>
          <a:prstGeom prst="rtTriangl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4F3ABE-3D92-8B94-7156-4D59492C38AB}"/>
              </a:ext>
            </a:extLst>
          </p:cNvPr>
          <p:cNvSpPr/>
          <p:nvPr/>
        </p:nvSpPr>
        <p:spPr>
          <a:xfrm rot="2588140">
            <a:off x="6819900" y="497656"/>
            <a:ext cx="268224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 for listening!</a:t>
            </a:r>
            <a:endParaRPr lang="he-IL" sz="2800" b="1" cap="none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665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28288-F910-18C6-DAD1-42C8198DC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B8BEDB-3752-0F4F-58E8-F301153F2A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05897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65FCD-EA74-0469-3091-4067B7431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7883E-E7B2-8606-B7F4-F223562FC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00149"/>
            <a:ext cx="3543300" cy="31511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Faster payload scanning means faster packets classification:</a:t>
            </a:r>
          </a:p>
          <a:p>
            <a:r>
              <a:rPr lang="en-US" dirty="0"/>
              <a:t>Under cyber attacks</a:t>
            </a:r>
          </a:p>
          <a:p>
            <a:pPr lvl="1"/>
            <a:r>
              <a:rPr lang="en-US" dirty="0"/>
              <a:t>Reduce response time prevents further damage</a:t>
            </a:r>
          </a:p>
          <a:p>
            <a:r>
              <a:rPr lang="en-US" dirty="0"/>
              <a:t>During heavy traffic</a:t>
            </a:r>
          </a:p>
          <a:p>
            <a:pPr lvl="1"/>
            <a:r>
              <a:rPr lang="en-US" dirty="0"/>
              <a:t>Reduce slowdowns or bottlenecks in traffic processing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B13CEF-A4AB-8969-837B-BA1B77005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0F4C9F4-147A-8029-D863-2EDDD9E914D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5" r="13495"/>
          <a:stretch>
            <a:fillRect/>
          </a:stretch>
        </p:blipFill>
        <p:spPr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431" b="-3431"/>
            </a:stretch>
          </a:blip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B081421-18A1-104E-8C2F-FFDC4D9F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Accelerating Payload Scanning?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1A947-1F20-C91A-58F4-BA3D8AFC47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7960" y="1431709"/>
            <a:ext cx="4119494" cy="2569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28C42A-22FC-A79D-51A7-37DA5CB194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" t="1594" r="986" b="3516"/>
          <a:stretch/>
        </p:blipFill>
        <p:spPr>
          <a:xfrm>
            <a:off x="4127960" y="1431709"/>
            <a:ext cx="4119494" cy="2569960"/>
          </a:xfrm>
          <a:prstGeom prst="rect">
            <a:avLst/>
          </a:prstGeom>
        </p:spPr>
      </p:pic>
      <p:pic>
        <p:nvPicPr>
          <p:cNvPr id="11" name="Picture 10" descr="A sign with black writing on it&#10;&#10;Description automatically generated">
            <a:extLst>
              <a:ext uri="{FF2B5EF4-FFF2-40B4-BE49-F238E27FC236}">
                <a16:creationId xmlns:a16="http://schemas.microsoft.com/office/drawing/2014/main" id="{C0FB3B02-4793-72B9-F0BA-25BC41185F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8" t="5971" r="12327" b="8751"/>
          <a:stretch/>
        </p:blipFill>
        <p:spPr>
          <a:xfrm>
            <a:off x="4127960" y="1431708"/>
            <a:ext cx="4119494" cy="256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0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F1C1A-B0A3-1822-AFC4-CAED39F19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05B356-793D-3DD6-5F92-94DE07B3DF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3" name="Picture 2" descr="A cartoon pig with a stick&#10;&#10;Description automatically generated">
            <a:extLst>
              <a:ext uri="{FF2B5EF4-FFF2-40B4-BE49-F238E27FC236}">
                <a16:creationId xmlns:a16="http://schemas.microsoft.com/office/drawing/2014/main" id="{5DBB1339-B0CD-B6BD-E134-95215CCE33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" t="-4941"/>
          <a:stretch/>
        </p:blipFill>
        <p:spPr>
          <a:xfrm>
            <a:off x="6728460" y="0"/>
            <a:ext cx="2415540" cy="267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27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1AD8C-9BDB-911F-DAFD-E5F8BDF7E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89CDE5-99A8-20DD-EFD6-E428AC0DE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Snort is an open-source intrusion prevention system capable of real-time traffic analysis and packet logging</a:t>
            </a:r>
          </a:p>
          <a:p>
            <a:r>
              <a:rPr lang="en-US" dirty="0"/>
              <a:t>Snort has three primary uses (modes):</a:t>
            </a:r>
          </a:p>
          <a:p>
            <a:pPr lvl="1"/>
            <a:r>
              <a:rPr lang="en-US" dirty="0"/>
              <a:t>Packet Sniffer (like </a:t>
            </a:r>
            <a:r>
              <a:rPr lang="en-US" dirty="0" err="1"/>
              <a:t>tcpdump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Packet Logger (for network traffic debugging)</a:t>
            </a:r>
          </a:p>
          <a:p>
            <a:pPr lvl="1"/>
            <a:r>
              <a:rPr lang="en-US" dirty="0"/>
              <a:t>NIPDS (Network Intrusion and Prevention Detection System)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10F9F-7B5C-B6EF-56A1-E8E70D84E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Placeholder 5" descr="A poster of a pig&#10;&#10;Description automatically generated">
            <a:extLst>
              <a:ext uri="{FF2B5EF4-FFF2-40B4-BE49-F238E27FC236}">
                <a16:creationId xmlns:a16="http://schemas.microsoft.com/office/drawing/2014/main" id="{5DAC28C8-0FFB-EDC1-E4C8-B6487570F2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8857"/>
          <a:stretch/>
        </p:blipFill>
        <p:spPr>
          <a:xfrm>
            <a:off x="5419724" y="-1"/>
            <a:ext cx="3724275" cy="458787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2826" r="-12826"/>
            </a:stretch>
          </a:blip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21828A-5F28-7333-530E-9391E24F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Snort?</a:t>
            </a:r>
          </a:p>
        </p:txBody>
      </p:sp>
    </p:spTree>
    <p:extLst>
      <p:ext uri="{BB962C8B-B14F-4D97-AF65-F5344CB8AC3E}">
        <p14:creationId xmlns:p14="http://schemas.microsoft.com/office/powerpoint/2010/main" val="3589438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771C2-D759-8289-C4B9-C7EF44B93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FD864C-214A-0505-7605-44F2361A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1C8B62-49DB-2E53-6ACC-F007ED48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E2F03D-41C5-7C68-959B-1C02C7AFA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Snort Intrusion Prevention System (IPS) uses a series of </a:t>
            </a:r>
            <a:r>
              <a:rPr lang="en-US" b="1" dirty="0"/>
              <a:t>rules</a:t>
            </a:r>
            <a:r>
              <a:rPr lang="en-US" dirty="0"/>
              <a:t> that help define malicious network activity</a:t>
            </a:r>
          </a:p>
          <a:p>
            <a:r>
              <a:rPr lang="en-US" dirty="0"/>
              <a:t>This network analysis provide real-time logging and alerting of events and traffic</a:t>
            </a:r>
          </a:p>
        </p:txBody>
      </p:sp>
      <p:pic>
        <p:nvPicPr>
          <p:cNvPr id="8" name="Picture Placeholder 7" descr="A diagram of a network structure&#10;&#10;Description automatically generated">
            <a:extLst>
              <a:ext uri="{FF2B5EF4-FFF2-40B4-BE49-F238E27FC236}">
                <a16:creationId xmlns:a16="http://schemas.microsoft.com/office/drawing/2014/main" id="{979BCF1E-94C1-18A6-5166-1F12D1E302C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" t="-117" r="22808" b="25"/>
          <a:stretch/>
        </p:blipFill>
        <p:spPr>
          <a:xfrm>
            <a:off x="766032" y="592301"/>
            <a:ext cx="2538380" cy="3384508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6626" r="-23374"/>
            </a:stretch>
          </a:blipFill>
        </p:spPr>
      </p:pic>
    </p:spTree>
    <p:extLst>
      <p:ext uri="{BB962C8B-B14F-4D97-AF65-F5344CB8AC3E}">
        <p14:creationId xmlns:p14="http://schemas.microsoft.com/office/powerpoint/2010/main" val="3748248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E404E-D68D-54E8-2483-007C75BAC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9186E3-BB45-6A10-BAB7-BBCE5911E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00151"/>
            <a:ext cx="8686800" cy="1920872"/>
          </a:xfrm>
        </p:spPr>
        <p:txBody>
          <a:bodyPr>
            <a:normAutofit/>
          </a:bodyPr>
          <a:lstStyle/>
          <a:p>
            <a:r>
              <a:rPr lang="en-US" dirty="0"/>
              <a:t>Snort uses </a:t>
            </a:r>
            <a:r>
              <a:rPr lang="en-US" b="1" dirty="0"/>
              <a:t>rules</a:t>
            </a:r>
            <a:r>
              <a:rPr lang="en-US" dirty="0"/>
              <a:t> to find packets that match against them</a:t>
            </a:r>
            <a:br>
              <a:rPr lang="en-US" dirty="0"/>
            </a:br>
            <a:r>
              <a:rPr lang="en-US" dirty="0"/>
              <a:t>and generates alerts for users</a:t>
            </a:r>
          </a:p>
          <a:p>
            <a:r>
              <a:rPr lang="en-US" dirty="0"/>
              <a:t>Rules have two main parts:</a:t>
            </a:r>
          </a:p>
          <a:p>
            <a:pPr lvl="1"/>
            <a:r>
              <a:rPr lang="en-US" dirty="0"/>
              <a:t>Rule Header</a:t>
            </a:r>
          </a:p>
          <a:p>
            <a:pPr lvl="1"/>
            <a:r>
              <a:rPr lang="en-US" dirty="0"/>
              <a:t>Rule Options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F9EA50-4134-3099-A212-5A5CE9AE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Placeholder 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F4A0F9D-F392-5655-1E2B-A4908E73946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" t="108" b="-108"/>
          <a:stretch/>
        </p:blipFill>
        <p:spPr>
          <a:xfrm>
            <a:off x="0" y="3121024"/>
            <a:ext cx="9144000" cy="146685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8065" b="-7989"/>
            </a:stretch>
          </a:blip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222A89-1B03-0F5C-2EA2-D58C8A32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Snort Rules</a:t>
            </a:r>
          </a:p>
        </p:txBody>
      </p:sp>
      <p:pic>
        <p:nvPicPr>
          <p:cNvPr id="20" name="Picture 19" descr="Cartoon a cartoon pig sitting in a red chair&#10;&#10;Description automatically generated">
            <a:extLst>
              <a:ext uri="{FF2B5EF4-FFF2-40B4-BE49-F238E27FC236}">
                <a16:creationId xmlns:a16="http://schemas.microsoft.com/office/drawing/2014/main" id="{F51D9C5D-F6E2-9630-2602-80A8AF8305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753" y="-15877"/>
            <a:ext cx="1813798" cy="156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15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B95B2-5824-634E-28FF-139ABE229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EDB0C0-D555-59DB-29A1-62DAB063C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00151"/>
            <a:ext cx="8686800" cy="19208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Rule Header:</a:t>
            </a:r>
          </a:p>
          <a:p>
            <a:pPr lvl="1"/>
            <a:r>
              <a:rPr lang="en-US" dirty="0"/>
              <a:t>Action</a:t>
            </a:r>
          </a:p>
          <a:p>
            <a:pPr lvl="1"/>
            <a:r>
              <a:rPr lang="en-US" dirty="0"/>
              <a:t>Protocol</a:t>
            </a:r>
          </a:p>
          <a:p>
            <a:pPr lvl="1"/>
            <a:r>
              <a:rPr lang="en-US" dirty="0"/>
              <a:t>Source (IP, port)</a:t>
            </a:r>
          </a:p>
          <a:p>
            <a:pPr lvl="1"/>
            <a:r>
              <a:rPr lang="en-US" dirty="0"/>
              <a:t>Direction (orientation of traffic)</a:t>
            </a:r>
          </a:p>
          <a:p>
            <a:pPr lvl="1"/>
            <a:r>
              <a:rPr lang="en-US" dirty="0"/>
              <a:t>Destination (IP, port)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6894D0-4CA2-9A1D-CD5D-30518F9B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Placeholder 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EA3AE2A7-500C-0273-B820-D828143ED0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" t="108" b="-108"/>
          <a:stretch/>
        </p:blipFill>
        <p:spPr>
          <a:xfrm>
            <a:off x="0" y="3121024"/>
            <a:ext cx="9144000" cy="146685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8065" b="-7989"/>
            </a:stretch>
          </a:blip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22703C-C893-156F-9BC9-FCE80012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Snort Rules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722AC3-F126-025B-44EE-D8E643DA7FD8}"/>
              </a:ext>
            </a:extLst>
          </p:cNvPr>
          <p:cNvSpPr/>
          <p:nvPr/>
        </p:nvSpPr>
        <p:spPr>
          <a:xfrm>
            <a:off x="53340" y="3451860"/>
            <a:ext cx="441960" cy="3581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76EEF7-20E2-871F-931B-B53E7B666D21}"/>
              </a:ext>
            </a:extLst>
          </p:cNvPr>
          <p:cNvSpPr/>
          <p:nvPr/>
        </p:nvSpPr>
        <p:spPr>
          <a:xfrm>
            <a:off x="998220" y="3451860"/>
            <a:ext cx="769620" cy="3581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685E9C-440E-E5DE-F541-75C8B36886A3}"/>
              </a:ext>
            </a:extLst>
          </p:cNvPr>
          <p:cNvSpPr/>
          <p:nvPr/>
        </p:nvSpPr>
        <p:spPr>
          <a:xfrm>
            <a:off x="495300" y="3451860"/>
            <a:ext cx="502920" cy="3581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987E20B-682A-7BD1-ADD0-A52A83587808}"/>
              </a:ext>
            </a:extLst>
          </p:cNvPr>
          <p:cNvSpPr/>
          <p:nvPr/>
        </p:nvSpPr>
        <p:spPr>
          <a:xfrm>
            <a:off x="1783080" y="3451860"/>
            <a:ext cx="182880" cy="3581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368516-F388-1DFC-3D39-DE5EA3C0F35D}"/>
              </a:ext>
            </a:extLst>
          </p:cNvPr>
          <p:cNvSpPr/>
          <p:nvPr/>
        </p:nvSpPr>
        <p:spPr>
          <a:xfrm>
            <a:off x="1981200" y="3451859"/>
            <a:ext cx="769620" cy="358139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A57067-BDFF-3AF7-FEF4-3B75F8589D98}"/>
              </a:ext>
            </a:extLst>
          </p:cNvPr>
          <p:cNvCxnSpPr/>
          <p:nvPr/>
        </p:nvCxnSpPr>
        <p:spPr>
          <a:xfrm>
            <a:off x="678180" y="1661160"/>
            <a:ext cx="32004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A64E88-52D7-D773-4830-FB970FE6BE1A}"/>
              </a:ext>
            </a:extLst>
          </p:cNvPr>
          <p:cNvCxnSpPr/>
          <p:nvPr/>
        </p:nvCxnSpPr>
        <p:spPr>
          <a:xfrm>
            <a:off x="678180" y="1988820"/>
            <a:ext cx="32004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F34AC1-69DE-5656-0549-69CDD08D874D}"/>
              </a:ext>
            </a:extLst>
          </p:cNvPr>
          <p:cNvCxnSpPr/>
          <p:nvPr/>
        </p:nvCxnSpPr>
        <p:spPr>
          <a:xfrm>
            <a:off x="678180" y="2286000"/>
            <a:ext cx="32004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18E50C-F667-7F39-A52D-0608B2AA9D9B}"/>
              </a:ext>
            </a:extLst>
          </p:cNvPr>
          <p:cNvCxnSpPr/>
          <p:nvPr/>
        </p:nvCxnSpPr>
        <p:spPr>
          <a:xfrm>
            <a:off x="685800" y="2586990"/>
            <a:ext cx="32004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02B01A-59EA-4C31-A6FB-27E87DDC59A2}"/>
              </a:ext>
            </a:extLst>
          </p:cNvPr>
          <p:cNvCxnSpPr/>
          <p:nvPr/>
        </p:nvCxnSpPr>
        <p:spPr>
          <a:xfrm>
            <a:off x="685800" y="2899410"/>
            <a:ext cx="32004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artoon a cartoon pig sitting in a red chair&#10;&#10;Description automatically generated">
            <a:extLst>
              <a:ext uri="{FF2B5EF4-FFF2-40B4-BE49-F238E27FC236}">
                <a16:creationId xmlns:a16="http://schemas.microsoft.com/office/drawing/2014/main" id="{DB69DF1A-8CAC-6E18-6C20-5F395E39C8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753" y="-15877"/>
            <a:ext cx="1813798" cy="156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4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theme/theme1.xml><?xml version="1.0" encoding="utf-8"?>
<a:theme xmlns:a="http://schemas.openxmlformats.org/drawingml/2006/main" name="Woodgrain Wide">
  <a:themeElements>
    <a:clrScheme name="Sharp Slide">
      <a:dk1>
        <a:srgbClr val="000000"/>
      </a:dk1>
      <a:lt1>
        <a:srgbClr val="FFFFFF"/>
      </a:lt1>
      <a:dk2>
        <a:srgbClr val="002147"/>
      </a:dk2>
      <a:lt2>
        <a:srgbClr val="D49F0F"/>
      </a:lt2>
      <a:accent1>
        <a:srgbClr val="A69F88"/>
      </a:accent1>
      <a:accent2>
        <a:srgbClr val="768692"/>
      </a:accent2>
      <a:accent3>
        <a:srgbClr val="00A3E0"/>
      </a:accent3>
      <a:accent4>
        <a:srgbClr val="FF6A13"/>
      </a:accent4>
      <a:accent5>
        <a:srgbClr val="EF3340"/>
      </a:accent5>
      <a:accent6>
        <a:srgbClr val="CE0F69"/>
      </a:accent6>
      <a:hlink>
        <a:srgbClr val="A69F88"/>
      </a:hlink>
      <a:folHlink>
        <a:srgbClr val="A69F88"/>
      </a:folHlink>
    </a:clrScheme>
    <a:fontScheme name="Custom 16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s xmlns="a11c3dbf-eb54-461e-9936-766e9f17cdd1" xsi:nil="true"/>
    <TeamsChannelId xmlns="a11c3dbf-eb54-461e-9936-766e9f17cdd1" xsi:nil="true"/>
    <Leaders xmlns="a11c3dbf-eb54-461e-9936-766e9f17cdd1">
      <UserInfo>
        <DisplayName/>
        <AccountId xsi:nil="true"/>
        <AccountType/>
      </UserInfo>
    </Leaders>
    <MediaLengthInSeconds xmlns="a11c3dbf-eb54-461e-9936-766e9f17cdd1" xsi:nil="true"/>
    <CultureName xmlns="a11c3dbf-eb54-461e-9936-766e9f17cdd1" xsi:nil="true"/>
    <Member_Groups xmlns="a11c3dbf-eb54-461e-9936-766e9f17cdd1">
      <UserInfo>
        <DisplayName/>
        <AccountId xsi:nil="true"/>
        <AccountType/>
      </UserInfo>
    </Member_Groups>
    <Invited_Members xmlns="a11c3dbf-eb54-461e-9936-766e9f17cdd1" xsi:nil="true"/>
    <Is_Collaboration_Space_Locked xmlns="a11c3dbf-eb54-461e-9936-766e9f17cdd1">false</Is_Collaboration_Space_Locked>
    <Has_Leaders_Only_SectionGroup xmlns="a11c3dbf-eb54-461e-9936-766e9f17cdd1">false</Has_Leaders_Only_SectionGroup>
    <Distribution_Groups xmlns="a11c3dbf-eb54-461e-9936-766e9f17cdd1" xsi:nil="true"/>
    <DefaultSectionNames xmlns="a11c3dbf-eb54-461e-9936-766e9f17cdd1" xsi:nil="true"/>
    <Owner xmlns="a11c3dbf-eb54-461e-9936-766e9f17cdd1">
      <UserInfo>
        <DisplayName/>
        <AccountId xsi:nil="true"/>
        <AccountType/>
      </UserInfo>
    </Owner>
    <LMS_Mappings xmlns="a11c3dbf-eb54-461e-9936-766e9f17cdd1" xsi:nil="true"/>
    <Math_Settings xmlns="a11c3dbf-eb54-461e-9936-766e9f17cdd1" xsi:nil="true"/>
    <Members xmlns="a11c3dbf-eb54-461e-9936-766e9f17cdd1">
      <UserInfo>
        <DisplayName/>
        <AccountId xsi:nil="true"/>
        <AccountType/>
      </UserInfo>
    </Members>
    <IsNotebookLocked xmlns="a11c3dbf-eb54-461e-9936-766e9f17cdd1">false</IsNotebookLocked>
    <FolderType xmlns="a11c3dbf-eb54-461e-9936-766e9f17cdd1" xsi:nil="true"/>
    <Self_Registration_Enabled xmlns="a11c3dbf-eb54-461e-9936-766e9f17cdd1">false</Self_Registration_Enabled>
    <Invited_Leaders xmlns="a11c3dbf-eb54-461e-9936-766e9f17cdd1" xsi:nil="true"/>
    <SharedWithUsers xmlns="a7062e55-1003-41de-bf4c-996f751a5d70">
      <UserInfo>
        <DisplayName/>
        <AccountId xsi:nil="true"/>
        <AccountType/>
      </UserInfo>
    </SharedWithUsers>
    <AppVersion xmlns="a11c3dbf-eb54-461e-9936-766e9f17cdd1" xsi:nil="true"/>
    <NotebookType xmlns="a11c3dbf-eb54-461e-9936-766e9f17cdd1" xsi:nil="true"/>
    <lcf76f155ced4ddcb4097134ff3c332f xmlns="a11c3dbf-eb54-461e-9936-766e9f17cdd1">
      <Terms xmlns="http://schemas.microsoft.com/office/infopath/2007/PartnerControls"/>
    </lcf76f155ced4ddcb4097134ff3c332f>
    <TaxCatchAll xmlns="a7062e55-1003-41de-bf4c-996f751a5d70" xsi:nil="true"/>
    <Teams_Channel_Section_Location xmlns="a11c3dbf-eb54-461e-9936-766e9f17cdd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A3D1B414680F459DA31412A03BB96D" ma:contentTypeVersion="34" ma:contentTypeDescription="Create a new document." ma:contentTypeScope="" ma:versionID="14779dffdae227580021b428d4431e4b">
  <xsd:schema xmlns:xsd="http://www.w3.org/2001/XMLSchema" xmlns:xs="http://www.w3.org/2001/XMLSchema" xmlns:p="http://schemas.microsoft.com/office/2006/metadata/properties" xmlns:ns2="a11c3dbf-eb54-461e-9936-766e9f17cdd1" xmlns:ns3="a7062e55-1003-41de-bf4c-996f751a5d70" targetNamespace="http://schemas.microsoft.com/office/2006/metadata/properties" ma:root="true" ma:fieldsID="53972a2c3b87bd93235c6f66afc84cf4" ns2:_="" ns3:_="">
    <xsd:import namespace="a11c3dbf-eb54-461e-9936-766e9f17cdd1"/>
    <xsd:import namespace="a7062e55-1003-41de-bf4c-996f751a5d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Leaders" minOccurs="0"/>
                <xsd:element ref="ns2:Members" minOccurs="0"/>
                <xsd:element ref="ns2:Member_Groups" minOccurs="0"/>
                <xsd:element ref="ns2:Distribution_Groups" minOccurs="0"/>
                <xsd:element ref="ns2:LMS_Mappings" minOccurs="0"/>
                <xsd:element ref="ns2:Invited_Leaders" minOccurs="0"/>
                <xsd:element ref="ns2:Invited_Members" minOccurs="0"/>
                <xsd:element ref="ns2:Self_Registration_Enabled" minOccurs="0"/>
                <xsd:element ref="ns2:Has_Leaders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c3dbf-eb54-461e-9936-766e9f17cd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NotebookType" ma:index="17" nillable="true" ma:displayName="Notebook Type" ma:internalName="NotebookType">
      <xsd:simpleType>
        <xsd:restriction base="dms:Text"/>
      </xsd:simpleType>
    </xsd:element>
    <xsd:element name="FolderType" ma:index="18" nillable="true" ma:displayName="Folder Type" ma:internalName="FolderType">
      <xsd:simpleType>
        <xsd:restriction base="dms:Text"/>
      </xsd:simpleType>
    </xsd:element>
    <xsd:element name="CultureName" ma:index="19" nillable="true" ma:displayName="Culture Name" ma:internalName="CultureName">
      <xsd:simpleType>
        <xsd:restriction base="dms:Text"/>
      </xsd:simpleType>
    </xsd:element>
    <xsd:element name="AppVersion" ma:index="20" nillable="true" ma:displayName="App Version" ma:internalName="AppVersion">
      <xsd:simpleType>
        <xsd:restriction base="dms:Text"/>
      </xsd:simpleType>
    </xsd:element>
    <xsd:element name="TeamsChannelId" ma:index="21" nillable="true" ma:displayName="Teams Channel Id" ma:internalName="TeamsChannelId">
      <xsd:simpleType>
        <xsd:restriction base="dms:Text"/>
      </xsd:simpleType>
    </xsd:element>
    <xsd:element name="Owner" ma:index="22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3" nillable="true" ma:displayName="Math Settings" ma:internalName="Math_Settings">
      <xsd:simpleType>
        <xsd:restriction base="dms:Text"/>
      </xsd:simpleType>
    </xsd:element>
    <xsd:element name="DefaultSectionNames" ma:index="24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5" nillable="true" ma:displayName="Templates" ma:internalName="Templates">
      <xsd:simpleType>
        <xsd:restriction base="dms:Note">
          <xsd:maxLength value="255"/>
        </xsd:restriction>
      </xsd:simpleType>
    </xsd:element>
    <xsd:element name="Leaders" ma:index="26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27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28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9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0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Leaders" ma:index="31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2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Self_Registration_Enabled" ma:index="33" nillable="true" ma:displayName="Self Registration Enabled" ma:internalName="Self_Registration_Enabled">
      <xsd:simpleType>
        <xsd:restriction base="dms:Boolean"/>
      </xsd:simpleType>
    </xsd:element>
    <xsd:element name="Has_Leaders_Only_SectionGroup" ma:index="34" nillable="true" ma:displayName="Has Leaders Only SectionGroup" ma:internalName="Has_Leaders_Only_SectionGroup">
      <xsd:simpleType>
        <xsd:restriction base="dms:Boolean"/>
      </xsd:simpleType>
    </xsd:element>
    <xsd:element name="Is_Collaboration_Space_Locked" ma:index="35" nillable="true" ma:displayName="Is Collaboration Space Locked" ma:internalName="Is_Collaboration_Space_Locked">
      <xsd:simpleType>
        <xsd:restriction base="dms:Boolean"/>
      </xsd:simpleType>
    </xsd:element>
    <xsd:element name="IsNotebookLocked" ma:index="36" nillable="true" ma:displayName="Is Notebook Locked" ma:internalName="IsNotebookLocked">
      <xsd:simpleType>
        <xsd:restriction base="dms:Boolean"/>
      </xsd:simpleType>
    </xsd:element>
    <xsd:element name="Teams_Channel_Section_Location" ma:index="37" nillable="true" ma:displayName="Teams Channel Section Location" ma:internalName="Teams_Channel_Section_Location">
      <xsd:simpleType>
        <xsd:restriction base="dms:Text"/>
      </xsd:simpleType>
    </xsd:element>
    <xsd:element name="MediaLengthInSeconds" ma:index="3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40" nillable="true" ma:taxonomy="true" ma:internalName="lcf76f155ced4ddcb4097134ff3c332f" ma:taxonomyFieldName="MediaServiceImageTags" ma:displayName="Image Tags" ma:readOnly="false" ma:fieldId="{5cf76f15-5ced-4ddc-b409-7134ff3c332f}" ma:taxonomyMulti="true" ma:sspId="e3933a40-d7a1-4ae8-94a3-1b6c5b7c39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062e55-1003-41de-bf4c-996f751a5d7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41" nillable="true" ma:displayName="Taxonomy Catch All Column" ma:hidden="true" ma:list="{59a0aeee-bb84-434d-a6b5-ed411c1a5555}" ma:internalName="TaxCatchAll" ma:showField="CatchAllData" ma:web="a7062e55-1003-41de-bf4c-996f751a5d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5B4418-4F50-4F73-9377-DFB1567863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13FD33-E395-44E0-AC44-AFC431DBA29C}">
  <ds:schemaRefs>
    <ds:schemaRef ds:uri="http://schemas.microsoft.com/office/2006/metadata/properties"/>
    <ds:schemaRef ds:uri="http://schemas.microsoft.com/office/infopath/2007/PartnerControls"/>
    <ds:schemaRef ds:uri="a11c3dbf-eb54-461e-9936-766e9f17cdd1"/>
    <ds:schemaRef ds:uri="a7062e55-1003-41de-bf4c-996f751a5d70"/>
  </ds:schemaRefs>
</ds:datastoreItem>
</file>

<file path=customXml/itemProps3.xml><?xml version="1.0" encoding="utf-8"?>
<ds:datastoreItem xmlns:ds="http://schemas.openxmlformats.org/officeDocument/2006/customXml" ds:itemID="{AE436FC2-F52F-45AF-AB0A-27ED0A6689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1c3dbf-eb54-461e-9936-766e9f17cdd1"/>
    <ds:schemaRef ds:uri="a7062e55-1003-41de-bf4c-996f751a5d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tmp4C27</Template>
  <TotalTime>44950</TotalTime>
  <Words>1394</Words>
  <Application>Microsoft Office PowerPoint</Application>
  <PresentationFormat>On-screen Show (16:9)</PresentationFormat>
  <Paragraphs>211</Paragraphs>
  <Slides>26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Century Gothic</vt:lpstr>
      <vt:lpstr>Wingdings</vt:lpstr>
      <vt:lpstr>Tahoma</vt:lpstr>
      <vt:lpstr>Webdings</vt:lpstr>
      <vt:lpstr>Calibri</vt:lpstr>
      <vt:lpstr>Woodgrain Wide</vt:lpstr>
      <vt:lpstr>Virus Detection Acceleration</vt:lpstr>
      <vt:lpstr>About Us</vt:lpstr>
      <vt:lpstr>Motivation</vt:lpstr>
      <vt:lpstr>Why Accelerating Payload Scanning?</vt:lpstr>
      <vt:lpstr>Background</vt:lpstr>
      <vt:lpstr>What is Snort?</vt:lpstr>
      <vt:lpstr>How Does it Work</vt:lpstr>
      <vt:lpstr>Snort Rules</vt:lpstr>
      <vt:lpstr>Snort Rules</vt:lpstr>
      <vt:lpstr>Snort Rules</vt:lpstr>
      <vt:lpstr>Snort Rules</vt:lpstr>
      <vt:lpstr>Data Processing</vt:lpstr>
      <vt:lpstr>Data Processing: From Data to Information  </vt:lpstr>
      <vt:lpstr>General Information after ‘SnortRuleParser’ Execution</vt:lpstr>
      <vt:lpstr>PowerPoint Presentation</vt:lpstr>
      <vt:lpstr>PowerPoint Presentation</vt:lpstr>
      <vt:lpstr>Performance Analysis</vt:lpstr>
      <vt:lpstr>Percentage of Unique Substring with Length (L) and Gap (G)</vt:lpstr>
      <vt:lpstr>Inserting L=8 Substrings to Hash Table of Different Sizes</vt:lpstr>
      <vt:lpstr>PowerPoint Presentation</vt:lpstr>
      <vt:lpstr>PowerPoint Presentation</vt:lpstr>
      <vt:lpstr>Inserting L=4 Substrings to Hash Table of Different Sizes</vt:lpstr>
      <vt:lpstr>PowerPoint Presentation</vt:lpstr>
      <vt:lpstr>PowerPoint Presentation</vt:lpstr>
      <vt:lpstr>Summary &amp; 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Whit McCullough</dc:creator>
  <cp:lastModifiedBy>Idan</cp:lastModifiedBy>
  <cp:revision>476</cp:revision>
  <dcterms:created xsi:type="dcterms:W3CDTF">2015-02-17T21:17:56Z</dcterms:created>
  <dcterms:modified xsi:type="dcterms:W3CDTF">2024-02-26T17:31:14Z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2466700.00000000</vt:lpwstr>
  </property>
  <property fmtid="{D5CDD505-2E9C-101B-9397-08002B2CF9AE}" pid="3" name="ContentTypeId">
    <vt:lpwstr>0x0101002AA3D1B414680F459DA31412A03BB96D</vt:lpwstr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